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64" r:id="rId3"/>
    <p:sldId id="1072" r:id="rId4"/>
    <p:sldId id="257" r:id="rId5"/>
    <p:sldId id="265" r:id="rId6"/>
    <p:sldId id="289" r:id="rId7"/>
    <p:sldId id="260" r:id="rId8"/>
    <p:sldId id="272" r:id="rId9"/>
    <p:sldId id="273" r:id="rId10"/>
    <p:sldId id="258" r:id="rId11"/>
    <p:sldId id="282" r:id="rId12"/>
    <p:sldId id="291" r:id="rId13"/>
    <p:sldId id="1054" r:id="rId14"/>
    <p:sldId id="1071" r:id="rId15"/>
    <p:sldId id="1056" r:id="rId16"/>
    <p:sldId id="1057" r:id="rId17"/>
    <p:sldId id="306" r:id="rId18"/>
    <p:sldId id="331" r:id="rId19"/>
    <p:sldId id="293" r:id="rId20"/>
    <p:sldId id="300" r:id="rId21"/>
    <p:sldId id="287" r:id="rId22"/>
    <p:sldId id="1073" r:id="rId23"/>
    <p:sldId id="283" r:id="rId24"/>
    <p:sldId id="284" r:id="rId25"/>
    <p:sldId id="1060" r:id="rId26"/>
    <p:sldId id="324" r:id="rId27"/>
    <p:sldId id="290" r:id="rId28"/>
    <p:sldId id="303" r:id="rId29"/>
    <p:sldId id="304"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494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104" d="100"/>
          <a:sy n="104" d="100"/>
        </p:scale>
        <p:origin x="75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58FBBFD-3DAC-4839-9BF1-B2A51BA28806}" type="datetimeFigureOut">
              <a:rPr lang="en-US" smtClean="0"/>
              <a:pPr/>
              <a:t>11/10/2020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E182B87-F6C9-49BB-8C3F-EEECE887CCE7}" type="slidenum">
              <a:rPr lang="en-US" smtClean="0"/>
              <a:pPr/>
              <a:t>‹#›</a:t>
            </a:fld>
            <a:endParaRPr lang="en-US"/>
          </a:p>
        </p:txBody>
      </p:sp>
    </p:spTree>
    <p:extLst>
      <p:ext uri="{BB962C8B-B14F-4D97-AF65-F5344CB8AC3E}">
        <p14:creationId xmlns:p14="http://schemas.microsoft.com/office/powerpoint/2010/main" val="27932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abitatmatters.org/2013/07/autumnberry-preserv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itchFamily="2" charset="2"/>
              <a:buNone/>
            </a:pPr>
            <a:r>
              <a:rPr lang="en-US"/>
              <a:t>ISN’s major partners include</a:t>
            </a:r>
            <a:r>
              <a:rPr lang="en-US" baseline="0"/>
              <a:t> the conservation districts of Grand Traverse, Leelanau, Benzie and Manistee Counties, as well as a number of other concerned organizations and municipalities. </a:t>
            </a:r>
            <a:endParaRPr lang="en-US"/>
          </a:p>
          <a:p>
            <a:pPr eaLnBrk="1" hangingPunct="1">
              <a:spcBef>
                <a:spcPct val="0"/>
              </a:spcBef>
              <a:buFont typeface="Wingdings" pitchFamily="2" charset="2"/>
              <a:buNone/>
            </a:pPr>
            <a:endParaRPr lang="en-US"/>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1774" fontAlgn="base">
              <a:spcBef>
                <a:spcPct val="0"/>
              </a:spcBef>
              <a:spcAft>
                <a:spcPct val="0"/>
              </a:spcAft>
              <a:defRPr/>
            </a:pPr>
            <a:fld id="{DEBDE82F-9B81-4F9C-AC38-09CB3E255329}" type="slidenum">
              <a:rPr lang="en-US" sz="1800" kern="0">
                <a:solidFill>
                  <a:sysClr val="windowText" lastClr="000000"/>
                </a:solidFill>
              </a:rPr>
              <a:pPr defTabSz="931774" fontAlgn="base">
                <a:spcBef>
                  <a:spcPct val="0"/>
                </a:spcBef>
                <a:spcAft>
                  <a:spcPct val="0"/>
                </a:spcAft>
                <a:defRPr/>
              </a:pPr>
              <a:t>3</a:t>
            </a:fld>
            <a:endParaRPr lang="en-US" sz="1800" kern="0">
              <a:solidFill>
                <a:sysClr val="windowText" lastClr="000000"/>
              </a:solidFill>
            </a:endParaRPr>
          </a:p>
        </p:txBody>
      </p:sp>
    </p:spTree>
    <p:extLst>
      <p:ext uri="{BB962C8B-B14F-4D97-AF65-F5344CB8AC3E}">
        <p14:creationId xmlns:p14="http://schemas.microsoft.com/office/powerpoint/2010/main" val="342415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itchFamily="2" charset="2"/>
              <a:buNone/>
            </a:pPr>
            <a:r>
              <a:rPr lang="en-US"/>
              <a:t>Why we do what we do</a:t>
            </a:r>
          </a:p>
          <a:p>
            <a:pPr eaLnBrk="1" hangingPunct="1">
              <a:spcBef>
                <a:spcPct val="0"/>
              </a:spcBef>
              <a:buFont typeface="Wingdings" pitchFamily="2" charset="2"/>
              <a:buNone/>
            </a:pPr>
            <a:endParaRPr lang="en-US"/>
          </a:p>
          <a:p>
            <a:pPr eaLnBrk="1" hangingPunct="1">
              <a:spcBef>
                <a:spcPct val="0"/>
              </a:spcBef>
              <a:buFont typeface="Wingdings" pitchFamily="2" charset="2"/>
              <a:buNone/>
            </a:pPr>
            <a:r>
              <a:rPr lang="en-US"/>
              <a:t>For people:  recreation, enjoyment</a:t>
            </a:r>
            <a:br>
              <a:rPr lang="en-US"/>
            </a:br>
            <a:r>
              <a:rPr lang="en-US"/>
              <a:t>Wildlife:  habitat!  Need it to live, and we use lots of them (pollinators, game </a:t>
            </a:r>
            <a:r>
              <a:rPr lang="en-US" err="1"/>
              <a:t>spp</a:t>
            </a:r>
            <a:r>
              <a:rPr lang="en-US"/>
              <a:t>, birdwatchers)</a:t>
            </a:r>
          </a:p>
          <a:p>
            <a:pPr eaLnBrk="1" hangingPunct="1">
              <a:spcBef>
                <a:spcPct val="0"/>
              </a:spcBef>
              <a:buFont typeface="Wingdings" pitchFamily="2" charset="2"/>
              <a:buNone/>
            </a:pPr>
            <a:r>
              <a:rPr lang="en-US"/>
              <a:t>NW</a:t>
            </a:r>
            <a:r>
              <a:rPr lang="en-US" baseline="0"/>
              <a:t> MI:  tourism &amp; logging industries etc.</a:t>
            </a:r>
            <a:endParaRPr lang="en-US"/>
          </a:p>
          <a:p>
            <a:pPr eaLnBrk="1" hangingPunct="1">
              <a:spcBef>
                <a:spcPct val="0"/>
              </a:spcBef>
              <a:buFont typeface="Wingdings" pitchFamily="2" charset="2"/>
              <a:buNone/>
            </a:pPr>
            <a:endParaRPr lang="en-US"/>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DE82F-9B81-4F9C-AC38-09CB3E255329}" type="slidenum">
              <a:rPr lang="en-US" smtClean="0"/>
              <a:pPr fontAlgn="base">
                <a:spcBef>
                  <a:spcPct val="0"/>
                </a:spcBef>
                <a:spcAft>
                  <a:spcPct val="0"/>
                </a:spcAft>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Note formal definition</a:t>
            </a:r>
          </a:p>
          <a:p>
            <a:pPr eaLnBrk="1" hangingPunct="1">
              <a:spcBef>
                <a:spcPct val="0"/>
              </a:spcBef>
            </a:pPr>
            <a:endParaRPr lang="en-US"/>
          </a:p>
          <a:p>
            <a:pPr eaLnBrk="1" hangingPunct="1">
              <a:spcBef>
                <a:spcPct val="0"/>
              </a:spcBef>
            </a:pPr>
            <a:r>
              <a:rPr lang="en-US"/>
              <a:t>Walk</a:t>
            </a:r>
            <a:r>
              <a:rPr lang="en-US" baseline="0"/>
              <a:t>-thru invasion curve, why it’s important to act early</a:t>
            </a:r>
            <a:endParaRPr lang="en-US"/>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0F372A-4F3B-4FFA-95C5-9BC2DCECF7C8}" type="slidenum">
              <a:rPr lang="en-US" smtClean="0"/>
              <a:pPr fontAlgn="base">
                <a:spcBef>
                  <a:spcPct val="0"/>
                </a:spcBef>
                <a:spcAft>
                  <a:spcPct val="0"/>
                </a:spcAft>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ISN will use this</a:t>
            </a:r>
          </a:p>
          <a:p>
            <a:r>
              <a:rPr lang="en-US"/>
              <a:t>Lots to learn—book!</a:t>
            </a:r>
          </a:p>
          <a:p>
            <a:r>
              <a:rPr lang="en-US"/>
              <a:t>20 is still a lot—we narrowed down to 4 in early invasion stage with high impacts for the area</a:t>
            </a:r>
          </a:p>
        </p:txBody>
      </p:sp>
      <p:sp>
        <p:nvSpPr>
          <p:cNvPr id="4" name="Slide Number Placeholder 3"/>
          <p:cNvSpPr>
            <a:spLocks noGrp="1"/>
          </p:cNvSpPr>
          <p:nvPr>
            <p:ph type="sldNum" sz="quarter" idx="5"/>
          </p:nvPr>
        </p:nvSpPr>
        <p:spPr/>
        <p:txBody>
          <a:bodyPr/>
          <a:lstStyle/>
          <a:p>
            <a:pPr>
              <a:defRPr/>
            </a:pPr>
            <a:fld id="{C1D0928F-B3B9-4893-8851-218B36789511}" type="slidenum">
              <a:rPr lang="en-US" smtClean="0"/>
              <a:pPr>
                <a:defRPr/>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More about GBB next</a:t>
            </a:r>
          </a:p>
          <a:p>
            <a:endParaRPr lang="en-US"/>
          </a:p>
          <a:p>
            <a:r>
              <a:rPr lang="en-US"/>
              <a:t>Autumn Berry—I urge people to visit our website about this:  </a:t>
            </a:r>
            <a:r>
              <a:rPr lang="en-US">
                <a:hlinkClick r:id="rId3"/>
              </a:rPr>
              <a:t>http://habitatmatters.org/2013/07/autumnberry-preserves/</a:t>
            </a:r>
            <a:r>
              <a:rPr lang="en-US"/>
              <a:t>  It’s a controversial subject; we do NOT condone planting AO (and in fact link to an article all about what to replace AO with!), and will be removing AO in</a:t>
            </a:r>
            <a:r>
              <a:rPr lang="en-US" baseline="0"/>
              <a:t> natural areas for each jar sold.  That said, Partners decided this opportunity to place messaging on each jar was too good to pass up (we can get ahead of the curve!)</a:t>
            </a:r>
          </a:p>
          <a:p>
            <a:endParaRPr lang="en-US" baseline="0"/>
          </a:p>
          <a:p>
            <a:r>
              <a:rPr lang="en-US" baseline="0"/>
              <a:t>Garlic Mustard Paper is going to be awesome!  I wish I could send a sample with you, but we only have a few pieces from the trial run.  If all goes as planned this spring, we should have a Holiday 2014 launch.</a:t>
            </a:r>
          </a:p>
          <a:p>
            <a:endParaRPr lang="en-US" baseline="0"/>
          </a:p>
          <a:p>
            <a:r>
              <a:rPr lang="en-US" baseline="0" err="1"/>
              <a:t>Workbees</a:t>
            </a:r>
            <a:r>
              <a:rPr lang="en-US" baseline="0"/>
              <a:t>—volunteers pulling garlic mustard directly with ISN, though many Partners hold a variety of hikes, </a:t>
            </a:r>
            <a:r>
              <a:rPr lang="en-US" baseline="0" err="1"/>
              <a:t>workbees</a:t>
            </a:r>
            <a:r>
              <a:rPr lang="en-US" baseline="0"/>
              <a:t>, and workshops</a:t>
            </a:r>
          </a:p>
          <a:p>
            <a:endParaRPr lang="en-US" baseline="0"/>
          </a:p>
          <a:p>
            <a:r>
              <a:rPr lang="en-US" baseline="0"/>
              <a:t>Control—physical removal or chemical.  Work with Partners to establish highest priority populations &amp; treat what we can fit in the budget!  Mainly state land, Partner-managed natural areas, and some roadsides (PH &amp; JK)</a:t>
            </a:r>
            <a:br>
              <a:rPr lang="en-US" baseline="0"/>
            </a:br>
            <a:br>
              <a:rPr lang="en-US" baseline="0"/>
            </a:br>
            <a:r>
              <a:rPr lang="en-US" baseline="0"/>
              <a:t>Outreach—mainly presentations, also one-on-one and any other opportunities that come up.  Anyone who will sit still! </a:t>
            </a:r>
            <a:r>
              <a:rPr lang="en-US" baseline="0">
                <a:sym typeface="Wingdings" panose="05000000000000000000" pitchFamily="2" charset="2"/>
              </a:rPr>
              <a:t></a:t>
            </a:r>
            <a:endParaRPr lang="en-US" baseline="0"/>
          </a:p>
        </p:txBody>
      </p:sp>
      <p:sp>
        <p:nvSpPr>
          <p:cNvPr id="4" name="Slide Number Placeholder 3"/>
          <p:cNvSpPr>
            <a:spLocks noGrp="1"/>
          </p:cNvSpPr>
          <p:nvPr>
            <p:ph type="sldNum" sz="quarter" idx="10"/>
          </p:nvPr>
        </p:nvSpPr>
        <p:spPr/>
        <p:txBody>
          <a:bodyPr/>
          <a:lstStyle/>
          <a:p>
            <a:fld id="{BE182B87-F6C9-49BB-8C3F-EEECE887CCE7}" type="slidenum">
              <a:rPr lang="en-US" smtClean="0"/>
              <a:pPr/>
              <a:t>9</a:t>
            </a:fld>
            <a:endParaRPr lang="en-US"/>
          </a:p>
        </p:txBody>
      </p:sp>
    </p:spTree>
    <p:extLst>
      <p:ext uri="{BB962C8B-B14F-4D97-AF65-F5344CB8AC3E}">
        <p14:creationId xmlns:p14="http://schemas.microsoft.com/office/powerpoint/2010/main" val="270960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2B87-F6C9-49BB-8C3F-EEECE887CCE7}" type="slidenum">
              <a:rPr lang="en-US" smtClean="0"/>
              <a:pPr/>
              <a:t>11</a:t>
            </a:fld>
            <a:endParaRPr lang="en-US"/>
          </a:p>
        </p:txBody>
      </p:sp>
    </p:spTree>
    <p:extLst>
      <p:ext uri="{BB962C8B-B14F-4D97-AF65-F5344CB8AC3E}">
        <p14:creationId xmlns:p14="http://schemas.microsoft.com/office/powerpoint/2010/main" val="200246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F0FA1E8-D707-4FC5-B256-EE96CE5AB5F7}"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15859B2-5B6E-4630-B3DE-314155A1EDA5}"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61521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984DF4-BDEB-4E88-B11F-C35F1DD0F9CB}"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BD16631-8B20-43AD-8FC5-B3CF2673A4B8}"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411176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F5B5D8-2036-4177-8209-C061AEFB97C5}"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F38E8B-C4BD-4163-8A04-77D10D34AF85}"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02383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F0FA1E8-D707-4FC5-B256-EE96CE5AB5F7}"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15859B2-5B6E-4630-B3DE-314155A1EDA5}"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4062360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022D22-352B-4CB7-BC2A-0804723EA2F0}"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AE78D68-D87C-45D0-9F13-3A8BFC0E5A8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75357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3C988F9-98BC-44D3-82B6-9FA7C6C82B7C}"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F2685A5-39AE-4532-9C24-4C3AB77A67C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84612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43E552-36B1-4175-B5F2-B6B183A2E326}" type="datetimeFigureOut">
              <a:rPr lang="en-US">
                <a:solidFill>
                  <a:srgbClr val="9A9987">
                    <a:tint val="75000"/>
                  </a:srgbClr>
                </a:solidFill>
              </a:rPr>
              <a:pPr>
                <a:defRPr/>
              </a:pPr>
              <a:t>11/10/2020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4B1DABF7-78C4-4CE3-897B-618AF6F798C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645715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A41781-F01A-4092-A3B5-CA6BB260182E}" type="datetimeFigureOut">
              <a:rPr lang="en-US">
                <a:solidFill>
                  <a:srgbClr val="9A9987">
                    <a:tint val="75000"/>
                  </a:srgbClr>
                </a:solidFill>
              </a:rPr>
              <a:pPr>
                <a:defRPr/>
              </a:pPr>
              <a:t>11/10/2020</a:t>
            </a:fld>
            <a:endParaRPr lang="en-US">
              <a:solidFill>
                <a:srgbClr val="9A9987">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2E688A9F-5DB7-402D-A153-9877C3D946B9}"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64106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64DE27-08F3-4776-A5F1-5DF140AF20C6}" type="datetimeFigureOut">
              <a:rPr lang="en-US">
                <a:solidFill>
                  <a:srgbClr val="9A9987">
                    <a:tint val="75000"/>
                  </a:srgbClr>
                </a:solidFill>
              </a:rPr>
              <a:pPr>
                <a:defRPr/>
              </a:pPr>
              <a:t>11/10/2020</a:t>
            </a:fld>
            <a:endParaRPr lang="en-US">
              <a:solidFill>
                <a:srgbClr val="9A9987">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BB7B1EA2-5065-48EF-9FD2-1EC4206ECFBC}"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152763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6A5C9C-6419-4BE1-9C07-6ABC45DAC618}" type="datetimeFigureOut">
              <a:rPr lang="en-US">
                <a:solidFill>
                  <a:srgbClr val="9A9987">
                    <a:tint val="75000"/>
                  </a:srgbClr>
                </a:solidFill>
              </a:rPr>
              <a:pPr>
                <a:defRPr/>
              </a:pPr>
              <a:t>11/10/2020</a:t>
            </a:fld>
            <a:endParaRPr lang="en-US">
              <a:solidFill>
                <a:srgbClr val="9A9987">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E5C1B7B-5278-44E7-A6B5-DA56AF2A7DB0}"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55505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7D0DBA-C3B6-46C3-BCC4-81B5E858D25D}" type="datetimeFigureOut">
              <a:rPr lang="en-US">
                <a:solidFill>
                  <a:srgbClr val="9A9987">
                    <a:tint val="75000"/>
                  </a:srgbClr>
                </a:solidFill>
              </a:rPr>
              <a:pPr>
                <a:defRPr/>
              </a:pPr>
              <a:t>11/10/2020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E27C6B7-9526-4B73-BE2F-CF13F0525EAC}"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11036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022D22-352B-4CB7-BC2A-0804723EA2F0}"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AE78D68-D87C-45D0-9F13-3A8BFC0E5A8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962246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61B531-DFA4-4BAE-BA13-4850BD38716A}" type="datetimeFigureOut">
              <a:rPr lang="en-US">
                <a:solidFill>
                  <a:srgbClr val="9A9987">
                    <a:tint val="75000"/>
                  </a:srgbClr>
                </a:solidFill>
              </a:rPr>
              <a:pPr>
                <a:defRPr/>
              </a:pPr>
              <a:t>11/10/2020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4A07627-D2D7-4224-9C90-84E9C549CDFD}"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303542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984DF4-BDEB-4E88-B11F-C35F1DD0F9CB}"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BD16631-8B20-43AD-8FC5-B3CF2673A4B8}"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543162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F5B5D8-2036-4177-8209-C061AEFB97C5}"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F38E8B-C4BD-4163-8A04-77D10D34AF85}"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4729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3C988F9-98BC-44D3-82B6-9FA7C6C82B7C}"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F2685A5-39AE-4532-9C24-4C3AB77A67C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48670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43E552-36B1-4175-B5F2-B6B183A2E326}" type="datetimeFigureOut">
              <a:rPr lang="en-US">
                <a:solidFill>
                  <a:srgbClr val="9A9987">
                    <a:tint val="75000"/>
                  </a:srgbClr>
                </a:solidFill>
              </a:rPr>
              <a:pPr>
                <a:defRPr/>
              </a:pPr>
              <a:t>11/10/2020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4B1DABF7-78C4-4CE3-897B-618AF6F798C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27084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A41781-F01A-4092-A3B5-CA6BB260182E}" type="datetimeFigureOut">
              <a:rPr lang="en-US">
                <a:solidFill>
                  <a:srgbClr val="9A9987">
                    <a:tint val="75000"/>
                  </a:srgbClr>
                </a:solidFill>
              </a:rPr>
              <a:pPr>
                <a:defRPr/>
              </a:pPr>
              <a:t>11/10/2020</a:t>
            </a:fld>
            <a:endParaRPr lang="en-US">
              <a:solidFill>
                <a:srgbClr val="9A9987">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2E688A9F-5DB7-402D-A153-9877C3D946B9}"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06750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64DE27-08F3-4776-A5F1-5DF140AF20C6}" type="datetimeFigureOut">
              <a:rPr lang="en-US">
                <a:solidFill>
                  <a:srgbClr val="9A9987">
                    <a:tint val="75000"/>
                  </a:srgbClr>
                </a:solidFill>
              </a:rPr>
              <a:pPr>
                <a:defRPr/>
              </a:pPr>
              <a:t>11/10/2020</a:t>
            </a:fld>
            <a:endParaRPr lang="en-US">
              <a:solidFill>
                <a:srgbClr val="9A9987">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BB7B1EA2-5065-48EF-9FD2-1EC4206ECFBC}"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70183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6A5C9C-6419-4BE1-9C07-6ABC45DAC618}" type="datetimeFigureOut">
              <a:rPr lang="en-US">
                <a:solidFill>
                  <a:srgbClr val="9A9987">
                    <a:tint val="75000"/>
                  </a:srgbClr>
                </a:solidFill>
              </a:rPr>
              <a:pPr>
                <a:defRPr/>
              </a:pPr>
              <a:t>11/10/2020</a:t>
            </a:fld>
            <a:endParaRPr lang="en-US">
              <a:solidFill>
                <a:srgbClr val="9A9987">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E5C1B7B-5278-44E7-A6B5-DA56AF2A7DB0}"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13335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7D0DBA-C3B6-46C3-BCC4-81B5E858D25D}" type="datetimeFigureOut">
              <a:rPr lang="en-US">
                <a:solidFill>
                  <a:srgbClr val="9A9987">
                    <a:tint val="75000"/>
                  </a:srgbClr>
                </a:solidFill>
              </a:rPr>
              <a:pPr>
                <a:defRPr/>
              </a:pPr>
              <a:t>11/10/2020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E27C6B7-9526-4B73-BE2F-CF13F0525EAC}"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516266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61B531-DFA4-4BAE-BA13-4850BD38716A}" type="datetimeFigureOut">
              <a:rPr lang="en-US">
                <a:solidFill>
                  <a:srgbClr val="9A9987">
                    <a:tint val="75000"/>
                  </a:srgbClr>
                </a:solidFill>
              </a:rPr>
              <a:pPr>
                <a:defRPr/>
              </a:pPr>
              <a:t>11/10/2020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4A07627-D2D7-4224-9C90-84E9C549CDFD}"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20240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A9987">
            <a:alpha val="2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ED2818-6802-4C87-9B88-284EC6A96E9F}"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02A4ACF-D7D3-466F-8F08-F2EA9FA406B2}"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294768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ictor" pitchFamily="50" charset="0"/>
        </a:defRPr>
      </a:lvl2pPr>
      <a:lvl3pPr algn="ctr" rtl="0" eaLnBrk="0" fontAlgn="base" hangingPunct="0">
        <a:spcBef>
          <a:spcPct val="0"/>
        </a:spcBef>
        <a:spcAft>
          <a:spcPct val="0"/>
        </a:spcAft>
        <a:defRPr sz="4400">
          <a:solidFill>
            <a:schemeClr val="tx1"/>
          </a:solidFill>
          <a:latin typeface="Victor" pitchFamily="50" charset="0"/>
        </a:defRPr>
      </a:lvl3pPr>
      <a:lvl4pPr algn="ctr" rtl="0" eaLnBrk="0" fontAlgn="base" hangingPunct="0">
        <a:spcBef>
          <a:spcPct val="0"/>
        </a:spcBef>
        <a:spcAft>
          <a:spcPct val="0"/>
        </a:spcAft>
        <a:defRPr sz="4400">
          <a:solidFill>
            <a:schemeClr val="tx1"/>
          </a:solidFill>
          <a:latin typeface="Victor" pitchFamily="50" charset="0"/>
        </a:defRPr>
      </a:lvl4pPr>
      <a:lvl5pPr algn="ctr" rtl="0" eaLnBrk="0" fontAlgn="base" hangingPunct="0">
        <a:spcBef>
          <a:spcPct val="0"/>
        </a:spcBef>
        <a:spcAft>
          <a:spcPct val="0"/>
        </a:spcAft>
        <a:defRPr sz="4400">
          <a:solidFill>
            <a:schemeClr val="tx1"/>
          </a:solidFill>
          <a:latin typeface="Victor" pitchFamily="50" charset="0"/>
        </a:defRPr>
      </a:lvl5pPr>
      <a:lvl6pPr marL="457200" algn="ctr" rtl="0" fontAlgn="base">
        <a:spcBef>
          <a:spcPct val="0"/>
        </a:spcBef>
        <a:spcAft>
          <a:spcPct val="0"/>
        </a:spcAft>
        <a:defRPr sz="4400">
          <a:solidFill>
            <a:schemeClr val="tx1"/>
          </a:solidFill>
          <a:latin typeface="Victor" pitchFamily="50" charset="0"/>
        </a:defRPr>
      </a:lvl6pPr>
      <a:lvl7pPr marL="914400" algn="ctr" rtl="0" fontAlgn="base">
        <a:spcBef>
          <a:spcPct val="0"/>
        </a:spcBef>
        <a:spcAft>
          <a:spcPct val="0"/>
        </a:spcAft>
        <a:defRPr sz="4400">
          <a:solidFill>
            <a:schemeClr val="tx1"/>
          </a:solidFill>
          <a:latin typeface="Victor" pitchFamily="50" charset="0"/>
        </a:defRPr>
      </a:lvl7pPr>
      <a:lvl8pPr marL="1371600" algn="ctr" rtl="0" fontAlgn="base">
        <a:spcBef>
          <a:spcPct val="0"/>
        </a:spcBef>
        <a:spcAft>
          <a:spcPct val="0"/>
        </a:spcAft>
        <a:defRPr sz="4400">
          <a:solidFill>
            <a:schemeClr val="tx1"/>
          </a:solidFill>
          <a:latin typeface="Victor" pitchFamily="50" charset="0"/>
        </a:defRPr>
      </a:lvl8pPr>
      <a:lvl9pPr marL="1828800" algn="ctr" rtl="0" fontAlgn="base">
        <a:spcBef>
          <a:spcPct val="0"/>
        </a:spcBef>
        <a:spcAft>
          <a:spcPct val="0"/>
        </a:spcAft>
        <a:defRPr sz="4400">
          <a:solidFill>
            <a:schemeClr val="tx1"/>
          </a:solidFill>
          <a:latin typeface="Victor" pitchFamily="50"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A9987">
            <a:alpha val="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ED2818-6802-4C87-9B88-284EC6A96E9F}" type="datetimeFigureOut">
              <a:rPr lang="en-US">
                <a:solidFill>
                  <a:srgbClr val="9A9987">
                    <a:tint val="75000"/>
                  </a:srgbClr>
                </a:solidFill>
              </a:rPr>
              <a:pPr>
                <a:defRPr/>
              </a:pPr>
              <a:t>11/10/2020</a:t>
            </a:fld>
            <a:endParaRPr lang="en-US">
              <a:solidFill>
                <a:srgbClr val="9A9987">
                  <a:tint val="75000"/>
                </a:srgb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02A4ACF-D7D3-466F-8F08-F2EA9FA406B2}"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6490237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ictor" pitchFamily="50" charset="0"/>
        </a:defRPr>
      </a:lvl2pPr>
      <a:lvl3pPr algn="ctr" rtl="0" eaLnBrk="0" fontAlgn="base" hangingPunct="0">
        <a:spcBef>
          <a:spcPct val="0"/>
        </a:spcBef>
        <a:spcAft>
          <a:spcPct val="0"/>
        </a:spcAft>
        <a:defRPr sz="4400">
          <a:solidFill>
            <a:schemeClr val="tx1"/>
          </a:solidFill>
          <a:latin typeface="Victor" pitchFamily="50" charset="0"/>
        </a:defRPr>
      </a:lvl3pPr>
      <a:lvl4pPr algn="ctr" rtl="0" eaLnBrk="0" fontAlgn="base" hangingPunct="0">
        <a:spcBef>
          <a:spcPct val="0"/>
        </a:spcBef>
        <a:spcAft>
          <a:spcPct val="0"/>
        </a:spcAft>
        <a:defRPr sz="4400">
          <a:solidFill>
            <a:schemeClr val="tx1"/>
          </a:solidFill>
          <a:latin typeface="Victor" pitchFamily="50" charset="0"/>
        </a:defRPr>
      </a:lvl4pPr>
      <a:lvl5pPr algn="ctr" rtl="0" eaLnBrk="0" fontAlgn="base" hangingPunct="0">
        <a:spcBef>
          <a:spcPct val="0"/>
        </a:spcBef>
        <a:spcAft>
          <a:spcPct val="0"/>
        </a:spcAft>
        <a:defRPr sz="4400">
          <a:solidFill>
            <a:schemeClr val="tx1"/>
          </a:solidFill>
          <a:latin typeface="Victor" pitchFamily="50" charset="0"/>
        </a:defRPr>
      </a:lvl5pPr>
      <a:lvl6pPr marL="457189" algn="ctr" rtl="0" fontAlgn="base">
        <a:spcBef>
          <a:spcPct val="0"/>
        </a:spcBef>
        <a:spcAft>
          <a:spcPct val="0"/>
        </a:spcAft>
        <a:defRPr sz="4400">
          <a:solidFill>
            <a:schemeClr val="tx1"/>
          </a:solidFill>
          <a:latin typeface="Victor" pitchFamily="50" charset="0"/>
        </a:defRPr>
      </a:lvl6pPr>
      <a:lvl7pPr marL="914377" algn="ctr" rtl="0" fontAlgn="base">
        <a:spcBef>
          <a:spcPct val="0"/>
        </a:spcBef>
        <a:spcAft>
          <a:spcPct val="0"/>
        </a:spcAft>
        <a:defRPr sz="4400">
          <a:solidFill>
            <a:schemeClr val="tx1"/>
          </a:solidFill>
          <a:latin typeface="Victor" pitchFamily="50" charset="0"/>
        </a:defRPr>
      </a:lvl7pPr>
      <a:lvl8pPr marL="1371566" algn="ctr" rtl="0" fontAlgn="base">
        <a:spcBef>
          <a:spcPct val="0"/>
        </a:spcBef>
        <a:spcAft>
          <a:spcPct val="0"/>
        </a:spcAft>
        <a:defRPr sz="4400">
          <a:solidFill>
            <a:schemeClr val="tx1"/>
          </a:solidFill>
          <a:latin typeface="Victor" pitchFamily="50" charset="0"/>
        </a:defRPr>
      </a:lvl8pPr>
      <a:lvl9pPr marL="1828754" algn="ctr" rtl="0" fontAlgn="base">
        <a:spcBef>
          <a:spcPct val="0"/>
        </a:spcBef>
        <a:spcAft>
          <a:spcPct val="0"/>
        </a:spcAft>
        <a:defRPr sz="4400">
          <a:solidFill>
            <a:schemeClr val="tx1"/>
          </a:solidFill>
          <a:latin typeface="Victor" pitchFamily="50"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habitatmatters.org/"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habitatmatters.org/event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rum.michiganinvasives.org/"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wmf"/><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2133600" y="4455826"/>
            <a:ext cx="617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i="1">
                <a:solidFill>
                  <a:srgbClr val="FFC000"/>
                </a:solidFill>
                <a:latin typeface="Gill Sans MT" pitchFamily="34" charset="0"/>
              </a:rPr>
              <a:t>Protecting, enhancing, and promoting northwest Michigan's natural communities through terrestrial invasive plant management and outreach.</a:t>
            </a:r>
            <a:endParaRPr lang="en-US" sz="2400" b="1">
              <a:solidFill>
                <a:srgbClr val="FFC000"/>
              </a:solidFill>
              <a:latin typeface="Gill Sans MT" pitchFamily="34" charset="0"/>
            </a:endParaRPr>
          </a:p>
        </p:txBody>
      </p:sp>
      <p:pic>
        <p:nvPicPr>
          <p:cNvPr id="3075" name="Picture 2" descr="S:\Land Management\Invasive Species Network\Administration\Branding\ISN logos\JPEG version\NWMISNlogo_Seal_blue.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29000" y="1524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1" descr="brown bridge_sam bodjack_flickr.jpg"/>
          <p:cNvPicPr>
            <a:picLocks noChangeAspect="1"/>
          </p:cNvPicPr>
          <p:nvPr/>
        </p:nvPicPr>
        <p:blipFill>
          <a:blip r:embed="rId3" cstate="print">
            <a:extLst>
              <a:ext uri="{28A0092B-C50C-407E-A947-70E740481C1C}">
                <a14:useLocalDpi xmlns:a14="http://schemas.microsoft.com/office/drawing/2010/main" val="0"/>
              </a:ext>
            </a:extLst>
          </a:blip>
          <a:srcRect r="2841"/>
          <a:stretch>
            <a:fillRect/>
          </a:stretch>
        </p:blipFill>
        <p:spPr bwMode="auto">
          <a:xfrm>
            <a:off x="9586913" y="5030788"/>
            <a:ext cx="26050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2" descr="IMG_052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5325" y="0"/>
            <a:ext cx="260667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Images\TOP SHOTS!\Monarch soaring_mike dav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7034" y="1600200"/>
            <a:ext cx="2606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
          <p:cNvSpPr>
            <a:spLocks noChangeArrowheads="1"/>
          </p:cNvSpPr>
          <p:nvPr/>
        </p:nvSpPr>
        <p:spPr bwMode="auto">
          <a:xfrm>
            <a:off x="3581400" y="6017300"/>
            <a:ext cx="3200400" cy="400110"/>
          </a:xfrm>
          <a:prstGeom prst="rect">
            <a:avLst/>
          </a:prstGeom>
          <a:noFill/>
          <a:ln>
            <a:noFill/>
          </a:ln>
        </p:spPr>
        <p:txBody>
          <a:bodyPr>
            <a:spAutoFit/>
          </a:bodyPr>
          <a:lstStyle/>
          <a:p>
            <a:pPr marL="0" lvl="2" algn="ctr">
              <a:defRPr/>
            </a:pPr>
            <a:r>
              <a:rPr lang="en-US" sz="2000" b="1">
                <a:solidFill>
                  <a:schemeClr val="bg1"/>
                </a:solidFill>
                <a:cs typeface="Arial" charset="0"/>
                <a:hlinkClick r:id="rId6"/>
              </a:rPr>
              <a:t>HabitatMatters.org</a:t>
            </a:r>
            <a:endParaRPr lang="en-US" sz="2000" b="1">
              <a:solidFill>
                <a:schemeClr val="bg1"/>
              </a:solidFill>
              <a:cs typeface="Arial" charset="0"/>
            </a:endParaRPr>
          </a:p>
        </p:txBody>
      </p:sp>
      <p:sp>
        <p:nvSpPr>
          <p:cNvPr id="8" name="Rectangle 12">
            <a:extLst>
              <a:ext uri="{FF2B5EF4-FFF2-40B4-BE49-F238E27FC236}">
                <a16:creationId xmlns:a16="http://schemas.microsoft.com/office/drawing/2014/main" id="{F0A15145-2AF4-42E1-BA8D-0E8629200743}"/>
              </a:ext>
            </a:extLst>
          </p:cNvPr>
          <p:cNvSpPr>
            <a:spLocks noChangeArrowheads="1"/>
          </p:cNvSpPr>
          <p:nvPr/>
        </p:nvSpPr>
        <p:spPr bwMode="auto">
          <a:xfrm>
            <a:off x="2190437" y="3783062"/>
            <a:ext cx="5982325" cy="584775"/>
          </a:xfrm>
          <a:prstGeom prst="rect">
            <a:avLst/>
          </a:prstGeom>
          <a:noFill/>
          <a:ln>
            <a:noFill/>
          </a:ln>
        </p:spPr>
        <p:txBody>
          <a:bodyPr wrap="square">
            <a:spAutoFit/>
          </a:bodyPr>
          <a:lstStyle/>
          <a:p>
            <a:pPr marL="0" lvl="2" algn="ctr">
              <a:defRPr/>
            </a:pPr>
            <a:r>
              <a:rPr lang="en-US" sz="3200" b="1" dirty="0">
                <a:solidFill>
                  <a:schemeClr val="bg1"/>
                </a:solidFill>
                <a:cs typeface="Arial" charset="0"/>
              </a:rPr>
              <a:t>2020 Spring Partner Meeting</a:t>
            </a:r>
          </a:p>
        </p:txBody>
      </p:sp>
    </p:spTree>
    <p:extLst>
      <p:ext uri="{BB962C8B-B14F-4D97-AF65-F5344CB8AC3E}">
        <p14:creationId xmlns:p14="http://schemas.microsoft.com/office/powerpoint/2010/main" val="986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399" y="0"/>
            <a:ext cx="10363200" cy="1470025"/>
          </a:xfrm>
        </p:spPr>
        <p:txBody>
          <a:bodyPr/>
          <a:lstStyle/>
          <a:p>
            <a:r>
              <a:rPr lang="en-US">
                <a:solidFill>
                  <a:schemeClr val="bg1"/>
                </a:solidFill>
                <a:latin typeface="Impact" pitchFamily="34" charset="0"/>
              </a:rPr>
              <a:t>Steering Committee Updates</a:t>
            </a:r>
          </a:p>
        </p:txBody>
      </p:sp>
      <p:pic>
        <p:nvPicPr>
          <p:cNvPr id="5" name="Picture 4">
            <a:extLst>
              <a:ext uri="{FF2B5EF4-FFF2-40B4-BE49-F238E27FC236}">
                <a16:creationId xmlns:a16="http://schemas.microsoft.com/office/drawing/2014/main" id="{4B94C89B-7EB5-49E0-A107-51DD907CC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632" y="1508093"/>
            <a:ext cx="7130735" cy="5349907"/>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45776" y="65253"/>
            <a:ext cx="6500446" cy="943829"/>
          </a:xfrm>
        </p:spPr>
        <p:txBody>
          <a:bodyPr>
            <a:noAutofit/>
          </a:bodyPr>
          <a:lstStyle/>
          <a:p>
            <a:r>
              <a:rPr lang="en-US" sz="6000" dirty="0">
                <a:solidFill>
                  <a:schemeClr val="accent1">
                    <a:lumMod val="75000"/>
                  </a:schemeClr>
                </a:solidFill>
                <a:latin typeface="Impact" panose="020B0806030902050204" pitchFamily="34" charset="0"/>
              </a:rPr>
              <a:t>Go Beyond Beauty</a:t>
            </a:r>
          </a:p>
        </p:txBody>
      </p:sp>
      <p:sp>
        <p:nvSpPr>
          <p:cNvPr id="5" name="Subtitle 2"/>
          <p:cNvSpPr txBox="1">
            <a:spLocks/>
          </p:cNvSpPr>
          <p:nvPr/>
        </p:nvSpPr>
        <p:spPr>
          <a:xfrm>
            <a:off x="288680" y="4579140"/>
            <a:ext cx="11614639" cy="22788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0801" b="9231"/>
          <a:stretch/>
        </p:blipFill>
        <p:spPr>
          <a:xfrm>
            <a:off x="7369885" y="1418797"/>
            <a:ext cx="4469424" cy="2010203"/>
          </a:xfrm>
          <a:prstGeom prst="rect">
            <a:avLst/>
          </a:prstGeom>
        </p:spPr>
      </p:pic>
      <p:sp>
        <p:nvSpPr>
          <p:cNvPr id="6" name="TextBox 5">
            <a:extLst>
              <a:ext uri="{FF2B5EF4-FFF2-40B4-BE49-F238E27FC236}">
                <a16:creationId xmlns:a16="http://schemas.microsoft.com/office/drawing/2014/main" id="{02A60BE3-542E-441E-A7B1-1E3763E3D2C6}"/>
              </a:ext>
            </a:extLst>
          </p:cNvPr>
          <p:cNvSpPr txBox="1"/>
          <p:nvPr/>
        </p:nvSpPr>
        <p:spPr>
          <a:xfrm>
            <a:off x="288680" y="1098881"/>
            <a:ext cx="6688895" cy="5693866"/>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0000"/>
                </a:solidFill>
              </a:rPr>
              <a:t>MISGP Grant Received </a:t>
            </a:r>
            <a:r>
              <a:rPr lang="en-US" sz="2800" dirty="0">
                <a:solidFill>
                  <a:srgbClr val="49483D"/>
                </a:solidFill>
              </a:rPr>
              <a:t>– Going statewide!</a:t>
            </a:r>
          </a:p>
          <a:p>
            <a:pPr marL="1257300" lvl="2" indent="-342900">
              <a:buFont typeface="Arial" panose="020B0604020202020204" pitchFamily="34" charset="0"/>
              <a:buChar char="•"/>
            </a:pPr>
            <a:r>
              <a:rPr lang="en-US" sz="2800" dirty="0">
                <a:solidFill>
                  <a:srgbClr val="49483D"/>
                </a:solidFill>
              </a:rPr>
              <a:t>Welcome, Shelly </a:t>
            </a:r>
            <a:r>
              <a:rPr lang="en-US" sz="2800" dirty="0">
                <a:solidFill>
                  <a:srgbClr val="49483D"/>
                </a:solidFill>
                <a:sym typeface="Wingdings" panose="05000000000000000000" pitchFamily="2" charset="2"/>
              </a:rPr>
              <a:t> </a:t>
            </a:r>
          </a:p>
          <a:p>
            <a:pPr marL="1257300" lvl="2" indent="-342900">
              <a:buFont typeface="Arial" panose="020B0604020202020204" pitchFamily="34" charset="0"/>
              <a:buChar char="•"/>
            </a:pPr>
            <a:r>
              <a:rPr lang="en-US" sz="2800" dirty="0">
                <a:solidFill>
                  <a:srgbClr val="49483D"/>
                </a:solidFill>
                <a:sym typeface="Wingdings" panose="05000000000000000000" pitchFamily="2" charset="2"/>
              </a:rPr>
              <a:t>Next steps</a:t>
            </a:r>
            <a:endParaRPr lang="en-US" sz="2800" dirty="0">
              <a:solidFill>
                <a:srgbClr val="49483D"/>
              </a:solidFill>
            </a:endParaRPr>
          </a:p>
          <a:p>
            <a:pPr marL="342900" indent="-342900">
              <a:buFont typeface="Arial" panose="020B0604020202020204" pitchFamily="34" charset="0"/>
              <a:buChar char="•"/>
            </a:pPr>
            <a:r>
              <a:rPr lang="en-US" sz="2800" dirty="0">
                <a:solidFill>
                  <a:srgbClr val="000000"/>
                </a:solidFill>
              </a:rPr>
              <a:t>Spring Meeting </a:t>
            </a:r>
            <a:r>
              <a:rPr lang="en-US" sz="2800" dirty="0">
                <a:solidFill>
                  <a:srgbClr val="49483D"/>
                </a:solidFill>
              </a:rPr>
              <a:t>– Wednesday,  April 15</a:t>
            </a:r>
          </a:p>
          <a:p>
            <a:pPr marL="342900" indent="-342900">
              <a:buFont typeface="Arial" panose="020B0604020202020204" pitchFamily="34" charset="0"/>
              <a:buChar char="•"/>
            </a:pPr>
            <a:r>
              <a:rPr lang="en-US" sz="2800" dirty="0">
                <a:solidFill>
                  <a:srgbClr val="000000"/>
                </a:solidFill>
              </a:rPr>
              <a:t>2020 Japanese Barberry Trade-up Days</a:t>
            </a:r>
          </a:p>
          <a:p>
            <a:pPr marL="1257300" lvl="2" indent="-342900">
              <a:buFont typeface="Arial" panose="020B0604020202020204" pitchFamily="34" charset="0"/>
              <a:buChar char="•"/>
            </a:pPr>
            <a:r>
              <a:rPr lang="en-US" sz="2800" dirty="0">
                <a:solidFill>
                  <a:srgbClr val="49483D"/>
                </a:solidFill>
              </a:rPr>
              <a:t>Grand Traverse</a:t>
            </a:r>
          </a:p>
          <a:p>
            <a:pPr marL="1257300" lvl="2" indent="-342900">
              <a:buFont typeface="Arial" panose="020B0604020202020204" pitchFamily="34" charset="0"/>
              <a:buChar char="•"/>
            </a:pPr>
            <a:r>
              <a:rPr lang="en-US" sz="2800" dirty="0">
                <a:solidFill>
                  <a:srgbClr val="49483D"/>
                </a:solidFill>
              </a:rPr>
              <a:t>TBD </a:t>
            </a:r>
          </a:p>
          <a:p>
            <a:pPr marL="342900" indent="-342900">
              <a:buFont typeface="Arial" panose="020B0604020202020204" pitchFamily="34" charset="0"/>
              <a:buChar char="•"/>
            </a:pPr>
            <a:r>
              <a:rPr lang="en-US" sz="2800" dirty="0">
                <a:solidFill>
                  <a:srgbClr val="000000"/>
                </a:solidFill>
              </a:rPr>
              <a:t>Current participation:</a:t>
            </a:r>
          </a:p>
          <a:p>
            <a:pPr marL="1257300" lvl="2" indent="-342900">
              <a:buFont typeface="Arial" panose="020B0604020202020204" pitchFamily="34" charset="0"/>
              <a:buChar char="•"/>
            </a:pPr>
            <a:r>
              <a:rPr lang="en-US" sz="2800" dirty="0">
                <a:solidFill>
                  <a:srgbClr val="49483D"/>
                </a:solidFill>
              </a:rPr>
              <a:t>8 nurseries</a:t>
            </a:r>
          </a:p>
          <a:p>
            <a:pPr marL="1257300" lvl="2" indent="-342900">
              <a:buFont typeface="Arial" panose="020B0604020202020204" pitchFamily="34" charset="0"/>
              <a:buChar char="•"/>
            </a:pPr>
            <a:r>
              <a:rPr lang="en-US" sz="2800" dirty="0">
                <a:solidFill>
                  <a:srgbClr val="49483D"/>
                </a:solidFill>
              </a:rPr>
              <a:t>14 landscapers </a:t>
            </a:r>
          </a:p>
          <a:p>
            <a:pPr marL="1714500" lvl="3" indent="-342900">
              <a:buFont typeface="Arial" panose="020B0604020202020204" pitchFamily="34" charset="0"/>
              <a:buChar char="•"/>
            </a:pPr>
            <a:r>
              <a:rPr lang="en-US" sz="2800" dirty="0">
                <a:solidFill>
                  <a:srgbClr val="49483D"/>
                </a:solidFill>
              </a:rPr>
              <a:t>Gold Level Achievement – Old Mission Associates</a:t>
            </a:r>
          </a:p>
          <a:p>
            <a:pPr marL="1257300" lvl="2" indent="-342900">
              <a:buFont typeface="Arial" panose="020B0604020202020204" pitchFamily="34" charset="0"/>
              <a:buChar char="•"/>
            </a:pPr>
            <a:r>
              <a:rPr lang="en-US" sz="2800" dirty="0">
                <a:solidFill>
                  <a:srgbClr val="49483D"/>
                </a:solidFill>
              </a:rPr>
              <a:t>22 other participants/businesses</a:t>
            </a:r>
          </a:p>
        </p:txBody>
      </p:sp>
      <p:pic>
        <p:nvPicPr>
          <p:cNvPr id="9" name="Picture 8">
            <a:extLst>
              <a:ext uri="{FF2B5EF4-FFF2-40B4-BE49-F238E27FC236}">
                <a16:creationId xmlns:a16="http://schemas.microsoft.com/office/drawing/2014/main" id="{693F4101-89BE-4BF5-A73B-7C16230200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250" b="7039"/>
          <a:stretch/>
        </p:blipFill>
        <p:spPr>
          <a:xfrm>
            <a:off x="7369885" y="3747071"/>
            <a:ext cx="4469425" cy="2504360"/>
          </a:xfrm>
          <a:prstGeom prst="rect">
            <a:avLst/>
          </a:prstGeom>
        </p:spPr>
      </p:pic>
    </p:spTree>
    <p:extLst>
      <p:ext uri="{BB962C8B-B14F-4D97-AF65-F5344CB8AC3E}">
        <p14:creationId xmlns:p14="http://schemas.microsoft.com/office/powerpoint/2010/main" val="385600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47D4-7BCC-4D86-8596-0089602E3A6E}"/>
              </a:ext>
            </a:extLst>
          </p:cNvPr>
          <p:cNvSpPr>
            <a:spLocks noGrp="1"/>
          </p:cNvSpPr>
          <p:nvPr>
            <p:ph type="title"/>
          </p:nvPr>
        </p:nvSpPr>
        <p:spPr>
          <a:xfrm>
            <a:off x="609600" y="107265"/>
            <a:ext cx="10972800" cy="1143000"/>
          </a:xfrm>
        </p:spPr>
        <p:txBody>
          <a:bodyPr/>
          <a:lstStyle/>
          <a:p>
            <a:r>
              <a:rPr lang="en-US" sz="4800">
                <a:solidFill>
                  <a:srgbClr val="0070C0"/>
                </a:solidFill>
                <a:latin typeface="Impact" panose="020B0806030902050204" pitchFamily="34" charset="0"/>
              </a:rPr>
              <a:t>Japanese Barberry Trade-up Days</a:t>
            </a:r>
          </a:p>
        </p:txBody>
      </p:sp>
      <p:sp>
        <p:nvSpPr>
          <p:cNvPr id="3" name="Content Placeholder 2">
            <a:extLst>
              <a:ext uri="{FF2B5EF4-FFF2-40B4-BE49-F238E27FC236}">
                <a16:creationId xmlns:a16="http://schemas.microsoft.com/office/drawing/2014/main" id="{FAC4133F-3BA3-482A-B350-2AFE6BDCB1DE}"/>
              </a:ext>
            </a:extLst>
          </p:cNvPr>
          <p:cNvSpPr>
            <a:spLocks noGrp="1"/>
          </p:cNvSpPr>
          <p:nvPr>
            <p:ph idx="1"/>
          </p:nvPr>
        </p:nvSpPr>
        <p:spPr>
          <a:xfrm>
            <a:off x="407963" y="2134773"/>
            <a:ext cx="11521440" cy="3689251"/>
          </a:xfrm>
        </p:spPr>
        <p:txBody>
          <a:bodyPr/>
          <a:lstStyle/>
          <a:p>
            <a:pPr marL="0" indent="0" algn="r">
              <a:buNone/>
            </a:pPr>
            <a:r>
              <a:rPr lang="en-US" b="1" dirty="0">
                <a:solidFill>
                  <a:srgbClr val="49483D"/>
                </a:solidFill>
              </a:rPr>
              <a:t>Wednesday, June 17 – Friday, June 19</a:t>
            </a:r>
          </a:p>
          <a:p>
            <a:pPr marL="0" indent="0">
              <a:buNone/>
            </a:pPr>
            <a:r>
              <a:rPr lang="en-US" dirty="0">
                <a:solidFill>
                  <a:srgbClr val="49483D"/>
                </a:solidFill>
              </a:rPr>
              <a:t>					Boardman River Nature Center</a:t>
            </a:r>
          </a:p>
          <a:p>
            <a:pPr marL="0" indent="0" algn="ctr">
              <a:buNone/>
            </a:pPr>
            <a:endParaRPr lang="en-US" dirty="0">
              <a:solidFill>
                <a:srgbClr val="49483D"/>
              </a:solidFill>
            </a:endParaRPr>
          </a:p>
          <a:p>
            <a:pPr marL="0" indent="0" algn="ctr">
              <a:buNone/>
            </a:pPr>
            <a:endParaRPr lang="en-US" dirty="0">
              <a:solidFill>
                <a:srgbClr val="49483D"/>
              </a:solidFill>
            </a:endParaRPr>
          </a:p>
          <a:p>
            <a:pPr marL="0" indent="0">
              <a:buNone/>
            </a:pPr>
            <a:r>
              <a:rPr lang="en-US" b="1" dirty="0">
                <a:solidFill>
                  <a:srgbClr val="49483D"/>
                </a:solidFill>
              </a:rPr>
              <a:t>Saturday, June 27 – 1:00pm-3:00pm</a:t>
            </a:r>
          </a:p>
          <a:p>
            <a:pPr marL="0" indent="0">
              <a:buNone/>
            </a:pPr>
            <a:r>
              <a:rPr lang="en-US" dirty="0">
                <a:solidFill>
                  <a:srgbClr val="49483D"/>
                </a:solidFill>
              </a:rPr>
              <a:t>TBD</a:t>
            </a:r>
          </a:p>
        </p:txBody>
      </p:sp>
      <p:pic>
        <p:nvPicPr>
          <p:cNvPr id="7" name="Picture 6">
            <a:extLst>
              <a:ext uri="{FF2B5EF4-FFF2-40B4-BE49-F238E27FC236}">
                <a16:creationId xmlns:a16="http://schemas.microsoft.com/office/drawing/2014/main" id="{10A069CD-1FBE-4872-86C4-A5A584135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97" y="1294243"/>
            <a:ext cx="4248416" cy="2389734"/>
          </a:xfrm>
          <a:prstGeom prst="rect">
            <a:avLst/>
          </a:prstGeom>
        </p:spPr>
      </p:pic>
      <p:cxnSp>
        <p:nvCxnSpPr>
          <p:cNvPr id="9" name="Straight Connector 8">
            <a:extLst>
              <a:ext uri="{FF2B5EF4-FFF2-40B4-BE49-F238E27FC236}">
                <a16:creationId xmlns:a16="http://schemas.microsoft.com/office/drawing/2014/main" id="{AE8D23D5-5E88-43B9-A516-69D8F0CAE0B1}"/>
              </a:ext>
            </a:extLst>
          </p:cNvPr>
          <p:cNvCxnSpPr/>
          <p:nvPr/>
        </p:nvCxnSpPr>
        <p:spPr>
          <a:xfrm>
            <a:off x="0" y="3683977"/>
            <a:ext cx="12192000" cy="0"/>
          </a:xfrm>
          <a:prstGeom prst="line">
            <a:avLst/>
          </a:prstGeom>
          <a:ln>
            <a:solidFill>
              <a:srgbClr val="4948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776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4147C020-E740-425C-8415-37AA0FF13B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626" y="0"/>
            <a:ext cx="9940747" cy="6859113"/>
          </a:xfrm>
          <a:prstGeom prst="rect">
            <a:avLst/>
          </a:prstGeom>
        </p:spPr>
      </p:pic>
    </p:spTree>
    <p:extLst>
      <p:ext uri="{BB962C8B-B14F-4D97-AF65-F5344CB8AC3E}">
        <p14:creationId xmlns:p14="http://schemas.microsoft.com/office/powerpoint/2010/main" val="1184432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36417-4ACA-4CE1-8580-C7588000A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70" y="-1"/>
            <a:ext cx="9925813" cy="6858001"/>
          </a:xfrm>
          <a:prstGeom prst="rect">
            <a:avLst/>
          </a:prstGeom>
        </p:spPr>
      </p:pic>
      <p:sp>
        <p:nvSpPr>
          <p:cNvPr id="4" name="Multiplication Sign 3">
            <a:extLst>
              <a:ext uri="{FF2B5EF4-FFF2-40B4-BE49-F238E27FC236}">
                <a16:creationId xmlns:a16="http://schemas.microsoft.com/office/drawing/2014/main" id="{4CE026C5-6D68-4AF5-ACDB-0DD96CF58B6E}"/>
              </a:ext>
            </a:extLst>
          </p:cNvPr>
          <p:cNvSpPr/>
          <p:nvPr/>
        </p:nvSpPr>
        <p:spPr>
          <a:xfrm>
            <a:off x="2222694" y="2447779"/>
            <a:ext cx="703385" cy="82999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099E238-B811-4E0A-BFAE-A65EA2AC6D8C}"/>
              </a:ext>
            </a:extLst>
          </p:cNvPr>
          <p:cNvSpPr/>
          <p:nvPr/>
        </p:nvSpPr>
        <p:spPr>
          <a:xfrm>
            <a:off x="9190891" y="2748720"/>
            <a:ext cx="2820924" cy="39530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DE243E-A7B8-4041-BEE8-7FE6CF1E81A8}"/>
              </a:ext>
            </a:extLst>
          </p:cNvPr>
          <p:cNvSpPr txBox="1"/>
          <p:nvPr/>
        </p:nvSpPr>
        <p:spPr>
          <a:xfrm>
            <a:off x="9228406" y="2967334"/>
            <a:ext cx="2920101" cy="923330"/>
          </a:xfrm>
          <a:prstGeom prst="rect">
            <a:avLst/>
          </a:prstGeom>
          <a:noFill/>
        </p:spPr>
        <p:txBody>
          <a:bodyPr wrap="square" rtlCol="0">
            <a:spAutoFit/>
          </a:bodyPr>
          <a:lstStyle/>
          <a:p>
            <a:pPr marL="285750" indent="-285750">
              <a:buFontTx/>
              <a:buChar char="-"/>
            </a:pPr>
            <a:r>
              <a:rPr lang="en-US" b="1" dirty="0">
                <a:solidFill>
                  <a:srgbClr val="000000"/>
                </a:solidFill>
              </a:rPr>
              <a:t>New Participant:</a:t>
            </a:r>
          </a:p>
          <a:p>
            <a:pPr marL="742950" lvl="1" indent="-285750">
              <a:buFontTx/>
              <a:buChar char="-"/>
            </a:pPr>
            <a:r>
              <a:rPr lang="en-US" dirty="0">
                <a:solidFill>
                  <a:srgbClr val="000000"/>
                </a:solidFill>
              </a:rPr>
              <a:t>Greener Earth Landscaping</a:t>
            </a:r>
          </a:p>
        </p:txBody>
      </p:sp>
      <p:sp>
        <p:nvSpPr>
          <p:cNvPr id="10" name="TextBox 9">
            <a:extLst>
              <a:ext uri="{FF2B5EF4-FFF2-40B4-BE49-F238E27FC236}">
                <a16:creationId xmlns:a16="http://schemas.microsoft.com/office/drawing/2014/main" id="{C7096C39-E080-4016-B193-B68F57FCD3C1}"/>
              </a:ext>
            </a:extLst>
          </p:cNvPr>
          <p:cNvSpPr txBox="1"/>
          <p:nvPr/>
        </p:nvSpPr>
        <p:spPr>
          <a:xfrm>
            <a:off x="9228406" y="4109280"/>
            <a:ext cx="2820924" cy="1754326"/>
          </a:xfrm>
          <a:prstGeom prst="rect">
            <a:avLst/>
          </a:prstGeom>
          <a:noFill/>
        </p:spPr>
        <p:txBody>
          <a:bodyPr wrap="square" rtlCol="0">
            <a:spAutoFit/>
          </a:bodyPr>
          <a:lstStyle/>
          <a:p>
            <a:pPr marL="285750" indent="-285750">
              <a:buFontTx/>
              <a:buChar char="-"/>
            </a:pPr>
            <a:r>
              <a:rPr lang="en-US" dirty="0">
                <a:solidFill>
                  <a:srgbClr val="000000"/>
                </a:solidFill>
              </a:rPr>
              <a:t>Insert to be redesigned as participants are changing, achievement levels are added, and new certifications are received. </a:t>
            </a:r>
          </a:p>
        </p:txBody>
      </p:sp>
    </p:spTree>
    <p:extLst>
      <p:ext uri="{BB962C8B-B14F-4D97-AF65-F5344CB8AC3E}">
        <p14:creationId xmlns:p14="http://schemas.microsoft.com/office/powerpoint/2010/main" val="225581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CE24-EB52-42A9-8C18-349BE01A3965}"/>
              </a:ext>
            </a:extLst>
          </p:cNvPr>
          <p:cNvSpPr>
            <a:spLocks noGrp="1"/>
          </p:cNvSpPr>
          <p:nvPr>
            <p:ph type="title"/>
          </p:nvPr>
        </p:nvSpPr>
        <p:spPr>
          <a:xfrm>
            <a:off x="609600" y="128203"/>
            <a:ext cx="10972800" cy="527219"/>
          </a:xfrm>
        </p:spPr>
        <p:txBody>
          <a:bodyPr/>
          <a:lstStyle/>
          <a:p>
            <a:r>
              <a:rPr lang="en-US" sz="3600">
                <a:solidFill>
                  <a:srgbClr val="0070C0"/>
                </a:solidFill>
                <a:latin typeface="Impact" panose="020B0806030902050204" pitchFamily="34" charset="0"/>
              </a:rPr>
              <a:t>New Project: Invasive Species Signs</a:t>
            </a:r>
          </a:p>
        </p:txBody>
      </p:sp>
      <p:pic>
        <p:nvPicPr>
          <p:cNvPr id="4" name="Picture 3">
            <a:extLst>
              <a:ext uri="{FF2B5EF4-FFF2-40B4-BE49-F238E27FC236}">
                <a16:creationId xmlns:a16="http://schemas.microsoft.com/office/drawing/2014/main" id="{0944934D-CBF9-41C9-9E9E-E23593FBEA8A}"/>
              </a:ext>
            </a:extLst>
          </p:cNvPr>
          <p:cNvPicPr>
            <a:picLocks noChangeAspect="1"/>
          </p:cNvPicPr>
          <p:nvPr/>
        </p:nvPicPr>
        <p:blipFill rotWithShape="1">
          <a:blip r:embed="rId2">
            <a:extLst>
              <a:ext uri="{28A0092B-C50C-407E-A947-70E740481C1C}">
                <a14:useLocalDpi xmlns:a14="http://schemas.microsoft.com/office/drawing/2010/main" val="0"/>
              </a:ext>
            </a:extLst>
          </a:blip>
          <a:srcRect t="2792" b="5997"/>
          <a:stretch/>
        </p:blipFill>
        <p:spPr>
          <a:xfrm>
            <a:off x="1495865" y="665914"/>
            <a:ext cx="9200269" cy="6063883"/>
          </a:xfrm>
          <a:prstGeom prst="rect">
            <a:avLst/>
          </a:prstGeom>
        </p:spPr>
      </p:pic>
    </p:spTree>
    <p:extLst>
      <p:ext uri="{BB962C8B-B14F-4D97-AF65-F5344CB8AC3E}">
        <p14:creationId xmlns:p14="http://schemas.microsoft.com/office/powerpoint/2010/main" val="250879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5165-A9DE-46F5-ABF5-E6935B5D24EA}"/>
              </a:ext>
            </a:extLst>
          </p:cNvPr>
          <p:cNvSpPr>
            <a:spLocks noGrp="1"/>
          </p:cNvSpPr>
          <p:nvPr>
            <p:ph type="title"/>
          </p:nvPr>
        </p:nvSpPr>
        <p:spPr/>
        <p:txBody>
          <a:bodyPr/>
          <a:lstStyle/>
          <a:p>
            <a:pPr algn="l"/>
            <a:r>
              <a:rPr lang="en-US">
                <a:solidFill>
                  <a:schemeClr val="bg1"/>
                </a:solidFill>
                <a:latin typeface="Impact" panose="020B0806030902050204" pitchFamily="34" charset="0"/>
              </a:rPr>
              <a:t>Native Plant Signs Spring Order</a:t>
            </a:r>
          </a:p>
        </p:txBody>
      </p:sp>
      <p:sp>
        <p:nvSpPr>
          <p:cNvPr id="3" name="Content Placeholder 2">
            <a:extLst>
              <a:ext uri="{FF2B5EF4-FFF2-40B4-BE49-F238E27FC236}">
                <a16:creationId xmlns:a16="http://schemas.microsoft.com/office/drawing/2014/main" id="{89B85F6B-2E4D-4441-9D2D-B0FB575C1ADC}"/>
              </a:ext>
            </a:extLst>
          </p:cNvPr>
          <p:cNvSpPr>
            <a:spLocks noGrp="1"/>
          </p:cNvSpPr>
          <p:nvPr>
            <p:ph idx="1"/>
          </p:nvPr>
        </p:nvSpPr>
        <p:spPr>
          <a:xfrm>
            <a:off x="609600" y="1600201"/>
            <a:ext cx="6677465" cy="4525963"/>
          </a:xfrm>
        </p:spPr>
        <p:txBody>
          <a:bodyPr/>
          <a:lstStyle/>
          <a:p>
            <a:r>
              <a:rPr lang="en-US" b="1" dirty="0">
                <a:solidFill>
                  <a:schemeClr val="accent5"/>
                </a:solidFill>
              </a:rPr>
              <a:t>Orders Due April 27!</a:t>
            </a:r>
          </a:p>
          <a:p>
            <a:r>
              <a:rPr lang="en-US" sz="2000" dirty="0">
                <a:solidFill>
                  <a:schemeClr val="accent5"/>
                </a:solidFill>
              </a:rPr>
              <a:t>Nearly 300 species available!</a:t>
            </a:r>
          </a:p>
          <a:p>
            <a:r>
              <a:rPr lang="en-US" dirty="0">
                <a:solidFill>
                  <a:schemeClr val="accent5"/>
                </a:solidFill>
              </a:rPr>
              <a:t>7x5” printed on aluminum w/ UV coating &amp; 30” stake</a:t>
            </a:r>
          </a:p>
          <a:p>
            <a:r>
              <a:rPr lang="en-US" dirty="0">
                <a:solidFill>
                  <a:schemeClr val="accent5"/>
                </a:solidFill>
              </a:rPr>
              <a:t>&lt;$10 each (cheaper w/o stake)</a:t>
            </a:r>
          </a:p>
          <a:p>
            <a:r>
              <a:rPr lang="en-US" i="1" dirty="0">
                <a:solidFill>
                  <a:schemeClr val="accent5"/>
                </a:solidFill>
              </a:rPr>
              <a:t>Anticipated</a:t>
            </a:r>
            <a:r>
              <a:rPr lang="en-US" dirty="0">
                <a:solidFill>
                  <a:schemeClr val="accent5"/>
                </a:solidFill>
              </a:rPr>
              <a:t> ready in early-mid May</a:t>
            </a:r>
          </a:p>
          <a:p>
            <a:endParaRPr lang="en-US" sz="1800" dirty="0">
              <a:solidFill>
                <a:schemeClr val="accent5"/>
              </a:solidFill>
            </a:endParaRPr>
          </a:p>
          <a:p>
            <a:r>
              <a:rPr lang="en-US" sz="2800" dirty="0">
                <a:solidFill>
                  <a:schemeClr val="accent5"/>
                </a:solidFill>
              </a:rPr>
              <a:t>OR ask for the species you want &amp; we’ll send you PDFs for free to print on your own</a:t>
            </a:r>
          </a:p>
        </p:txBody>
      </p:sp>
      <p:pic>
        <p:nvPicPr>
          <p:cNvPr id="5" name="Picture 4">
            <a:extLst>
              <a:ext uri="{FF2B5EF4-FFF2-40B4-BE49-F238E27FC236}">
                <a16:creationId xmlns:a16="http://schemas.microsoft.com/office/drawing/2014/main" id="{14CB4EA3-31BB-4EFF-922E-10E073262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2852" y="274638"/>
            <a:ext cx="3115227" cy="3179298"/>
          </a:xfrm>
          <a:prstGeom prst="rect">
            <a:avLst/>
          </a:prstGeom>
        </p:spPr>
      </p:pic>
      <p:pic>
        <p:nvPicPr>
          <p:cNvPr id="7" name="Picture 6">
            <a:extLst>
              <a:ext uri="{FF2B5EF4-FFF2-40B4-BE49-F238E27FC236}">
                <a16:creationId xmlns:a16="http://schemas.microsoft.com/office/drawing/2014/main" id="{AF77E7C7-5D2A-4BE7-8882-CD86E9237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805" y="3561931"/>
            <a:ext cx="4397595" cy="3179298"/>
          </a:xfrm>
          <a:prstGeom prst="rect">
            <a:avLst/>
          </a:prstGeom>
        </p:spPr>
      </p:pic>
    </p:spTree>
    <p:extLst>
      <p:ext uri="{BB962C8B-B14F-4D97-AF65-F5344CB8AC3E}">
        <p14:creationId xmlns:p14="http://schemas.microsoft.com/office/powerpoint/2010/main" val="99487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DEF1-6882-4AAB-9424-6D3F76DF52AD}"/>
              </a:ext>
            </a:extLst>
          </p:cNvPr>
          <p:cNvSpPr>
            <a:spLocks noGrp="1"/>
          </p:cNvSpPr>
          <p:nvPr>
            <p:ph type="title"/>
          </p:nvPr>
        </p:nvSpPr>
        <p:spPr>
          <a:xfrm>
            <a:off x="392946" y="392487"/>
            <a:ext cx="4022610" cy="645783"/>
          </a:xfrm>
        </p:spPr>
        <p:txBody>
          <a:bodyPr anchor="b">
            <a:normAutofit/>
          </a:bodyPr>
          <a:lstStyle/>
          <a:p>
            <a:r>
              <a:rPr lang="en-US" sz="3400" dirty="0">
                <a:solidFill>
                  <a:schemeClr val="accent3"/>
                </a:solidFill>
                <a:latin typeface="Impact" panose="020B0806030902050204" pitchFamily="34" charset="0"/>
              </a:rPr>
              <a:t>Bootbrush Stations</a:t>
            </a:r>
          </a:p>
        </p:txBody>
      </p:sp>
      <p:sp>
        <p:nvSpPr>
          <p:cNvPr id="3" name="Content Placeholder 2">
            <a:extLst>
              <a:ext uri="{FF2B5EF4-FFF2-40B4-BE49-F238E27FC236}">
                <a16:creationId xmlns:a16="http://schemas.microsoft.com/office/drawing/2014/main" id="{C66D36EE-0B21-41DA-BB21-DBDAB76DA11A}"/>
              </a:ext>
            </a:extLst>
          </p:cNvPr>
          <p:cNvSpPr>
            <a:spLocks noGrp="1"/>
          </p:cNvSpPr>
          <p:nvPr>
            <p:ph idx="1"/>
          </p:nvPr>
        </p:nvSpPr>
        <p:spPr>
          <a:xfrm>
            <a:off x="48213" y="1893381"/>
            <a:ext cx="4712075" cy="3410065"/>
          </a:xfrm>
        </p:spPr>
        <p:txBody>
          <a:bodyPr anchor="ctr">
            <a:noAutofit/>
          </a:bodyPr>
          <a:lstStyle/>
          <a:p>
            <a:pPr marL="0" indent="0">
              <a:lnSpc>
                <a:spcPct val="90000"/>
              </a:lnSpc>
              <a:buNone/>
            </a:pPr>
            <a:r>
              <a:rPr lang="en-US" sz="2000" dirty="0">
                <a:solidFill>
                  <a:schemeClr val="accent1"/>
                </a:solidFill>
              </a:rPr>
              <a:t>Sign, station, brush, lumber, $150 cost-share ($300 value)- 8 still available for partners!</a:t>
            </a:r>
          </a:p>
          <a:p>
            <a:pPr lvl="1">
              <a:lnSpc>
                <a:spcPct val="90000"/>
              </a:lnSpc>
            </a:pPr>
            <a:r>
              <a:rPr lang="en-US" sz="2000" dirty="0">
                <a:solidFill>
                  <a:schemeClr val="accent1"/>
                </a:solidFill>
              </a:rPr>
              <a:t>Space on sign for logo sticker</a:t>
            </a:r>
          </a:p>
          <a:p>
            <a:pPr lvl="1">
              <a:lnSpc>
                <a:spcPct val="90000"/>
              </a:lnSpc>
            </a:pPr>
            <a:r>
              <a:rPr lang="en-US" sz="2000" dirty="0">
                <a:solidFill>
                  <a:schemeClr val="accent1"/>
                </a:solidFill>
              </a:rPr>
              <a:t>Need landscape fabric, gravel, concrete, tool/installation</a:t>
            </a:r>
          </a:p>
          <a:p>
            <a:pPr lvl="1">
              <a:lnSpc>
                <a:spcPct val="90000"/>
              </a:lnSpc>
            </a:pPr>
            <a:endParaRPr lang="en-US" sz="2000" dirty="0">
              <a:solidFill>
                <a:schemeClr val="accent1"/>
              </a:solidFill>
            </a:endParaRPr>
          </a:p>
          <a:p>
            <a:pPr marL="0" indent="0">
              <a:lnSpc>
                <a:spcPct val="90000"/>
              </a:lnSpc>
              <a:buNone/>
            </a:pPr>
            <a:r>
              <a:rPr lang="en-US" sz="2000" dirty="0">
                <a:solidFill>
                  <a:schemeClr val="accent1"/>
                </a:solidFill>
              </a:rPr>
              <a:t>Upgrade or mini-station:  scrub brush, cable, &amp; keeper ($20) Lots available!</a:t>
            </a:r>
          </a:p>
          <a:p>
            <a:pPr lvl="1">
              <a:lnSpc>
                <a:spcPct val="90000"/>
              </a:lnSpc>
            </a:pPr>
            <a:r>
              <a:rPr lang="en-US" sz="2000" dirty="0">
                <a:solidFill>
                  <a:schemeClr val="accent1"/>
                </a:solidFill>
              </a:rPr>
              <a:t>Play Clean Go has smaller signs</a:t>
            </a:r>
          </a:p>
          <a:p>
            <a:pPr marL="457200" lvl="1" indent="0">
              <a:lnSpc>
                <a:spcPct val="90000"/>
              </a:lnSpc>
              <a:buNone/>
            </a:pPr>
            <a:endParaRPr lang="en-US" sz="2000" dirty="0">
              <a:solidFill>
                <a:schemeClr val="accent1"/>
              </a:solidFill>
            </a:endParaRPr>
          </a:p>
          <a:p>
            <a:pPr marL="457200" lvl="1" indent="-457200">
              <a:lnSpc>
                <a:spcPct val="90000"/>
              </a:lnSpc>
              <a:buNone/>
            </a:pPr>
            <a:r>
              <a:rPr lang="en-US" sz="2000" dirty="0">
                <a:solidFill>
                  <a:schemeClr val="accent1"/>
                </a:solidFill>
              </a:rPr>
              <a:t>Thank you last year participants!</a:t>
            </a:r>
          </a:p>
          <a:p>
            <a:pPr lvl="1">
              <a:lnSpc>
                <a:spcPct val="90000"/>
              </a:lnSpc>
            </a:pPr>
            <a:r>
              <a:rPr lang="en-US" sz="2000" dirty="0">
                <a:solidFill>
                  <a:schemeClr val="accent1"/>
                </a:solidFill>
              </a:rPr>
              <a:t>Au Sable Institute</a:t>
            </a:r>
          </a:p>
          <a:p>
            <a:pPr lvl="1">
              <a:lnSpc>
                <a:spcPct val="90000"/>
              </a:lnSpc>
            </a:pPr>
            <a:r>
              <a:rPr lang="en-US" sz="2000" dirty="0">
                <a:solidFill>
                  <a:schemeClr val="accent1"/>
                </a:solidFill>
              </a:rPr>
              <a:t>Grand Traverse Hiking Club</a:t>
            </a:r>
          </a:p>
          <a:p>
            <a:pPr lvl="1">
              <a:lnSpc>
                <a:spcPct val="90000"/>
              </a:lnSpc>
            </a:pPr>
            <a:r>
              <a:rPr lang="en-US" sz="2000" dirty="0">
                <a:solidFill>
                  <a:schemeClr val="accent1"/>
                </a:solidFill>
              </a:rPr>
              <a:t>Manistee Conservation District</a:t>
            </a:r>
          </a:p>
          <a:p>
            <a:pPr lvl="1">
              <a:lnSpc>
                <a:spcPct val="90000"/>
              </a:lnSpc>
            </a:pPr>
            <a:r>
              <a:rPr lang="en-US" sz="2000" dirty="0">
                <a:solidFill>
                  <a:schemeClr val="accent1"/>
                </a:solidFill>
              </a:rPr>
              <a:t>Michigan Audubon </a:t>
            </a:r>
          </a:p>
        </p:txBody>
      </p:sp>
      <p:pic>
        <p:nvPicPr>
          <p:cNvPr id="8" name="Picture 7" descr="A person holding a sign&#10;&#10;Description automatically generated">
            <a:extLst>
              <a:ext uri="{FF2B5EF4-FFF2-40B4-BE49-F238E27FC236}">
                <a16:creationId xmlns:a16="http://schemas.microsoft.com/office/drawing/2014/main" id="{6C4E7FA7-0804-4C02-A3BA-DC85809435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744" b="1"/>
          <a:stretch/>
        </p:blipFill>
        <p:spPr>
          <a:xfrm>
            <a:off x="4760288" y="531074"/>
            <a:ext cx="3566160" cy="5577118"/>
          </a:xfrm>
          <a:prstGeom prst="rect">
            <a:avLst/>
          </a:prstGeom>
        </p:spPr>
      </p:pic>
      <p:pic>
        <p:nvPicPr>
          <p:cNvPr id="5" name="Picture 4" descr="A sign sitting on top of a grass covered field&#10;&#10;Description automatically generated">
            <a:extLst>
              <a:ext uri="{FF2B5EF4-FFF2-40B4-BE49-F238E27FC236}">
                <a16:creationId xmlns:a16="http://schemas.microsoft.com/office/drawing/2014/main" id="{2D49113F-0826-4B15-AE20-25D82DBA6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80" r="39524" b="2"/>
          <a:stretch/>
        </p:blipFill>
        <p:spPr>
          <a:xfrm>
            <a:off x="8489510" y="531074"/>
            <a:ext cx="3566160" cy="5577118"/>
          </a:xfrm>
          <a:prstGeom prst="rect">
            <a:avLst/>
          </a:prstGeom>
        </p:spPr>
      </p:pic>
      <p:sp>
        <p:nvSpPr>
          <p:cNvPr id="6" name="Rectangle 5">
            <a:extLst>
              <a:ext uri="{FF2B5EF4-FFF2-40B4-BE49-F238E27FC236}">
                <a16:creationId xmlns:a16="http://schemas.microsoft.com/office/drawing/2014/main" id="{3843A0C8-3079-4A0B-84B8-4C012BD33FF5}"/>
              </a:ext>
            </a:extLst>
          </p:cNvPr>
          <p:cNvSpPr/>
          <p:nvPr/>
        </p:nvSpPr>
        <p:spPr>
          <a:xfrm>
            <a:off x="4829080" y="6055015"/>
            <a:ext cx="3497368" cy="292388"/>
          </a:xfrm>
          <a:prstGeom prst="rect">
            <a:avLst/>
          </a:prstGeom>
        </p:spPr>
        <p:txBody>
          <a:bodyPr wrap="none">
            <a:spAutoFit/>
          </a:bodyPr>
          <a:lstStyle/>
          <a:p>
            <a:r>
              <a:rPr lang="en-US" sz="1300" dirty="0">
                <a:solidFill>
                  <a:srgbClr val="7290C9"/>
                </a:solidFill>
                <a:latin typeface="Gill Sans MT" panose="020B0502020104020203" pitchFamily="34" charset="0"/>
              </a:rPr>
              <a:t>Photo: Central Kootenay Invasive Species Society</a:t>
            </a:r>
          </a:p>
        </p:txBody>
      </p:sp>
      <p:sp>
        <p:nvSpPr>
          <p:cNvPr id="7" name="Rectangle 6">
            <a:extLst>
              <a:ext uri="{FF2B5EF4-FFF2-40B4-BE49-F238E27FC236}">
                <a16:creationId xmlns:a16="http://schemas.microsoft.com/office/drawing/2014/main" id="{252BA9CB-F72F-47AB-B02E-3C2412157153}"/>
              </a:ext>
            </a:extLst>
          </p:cNvPr>
          <p:cNvSpPr/>
          <p:nvPr/>
        </p:nvSpPr>
        <p:spPr>
          <a:xfrm>
            <a:off x="8968387" y="6065534"/>
            <a:ext cx="2608406" cy="292388"/>
          </a:xfrm>
          <a:prstGeom prst="rect">
            <a:avLst/>
          </a:prstGeom>
        </p:spPr>
        <p:txBody>
          <a:bodyPr wrap="none">
            <a:spAutoFit/>
          </a:bodyPr>
          <a:lstStyle/>
          <a:p>
            <a:r>
              <a:rPr lang="en-US" sz="1300" dirty="0">
                <a:solidFill>
                  <a:srgbClr val="7290C9"/>
                </a:solidFill>
                <a:latin typeface="Gill Sans MT" panose="020B0502020104020203" pitchFamily="34" charset="0"/>
              </a:rPr>
              <a:t>ISN </a:t>
            </a:r>
            <a:r>
              <a:rPr lang="en-US" sz="1300" dirty="0" err="1">
                <a:solidFill>
                  <a:srgbClr val="7290C9"/>
                </a:solidFill>
                <a:latin typeface="Gill Sans MT" panose="020B0502020104020203" pitchFamily="34" charset="0"/>
              </a:rPr>
              <a:t>bootbrush</a:t>
            </a:r>
            <a:r>
              <a:rPr lang="en-US" sz="1300" dirty="0">
                <a:solidFill>
                  <a:srgbClr val="7290C9"/>
                </a:solidFill>
                <a:latin typeface="Gill Sans MT" panose="020B0502020104020203" pitchFamily="34" charset="0"/>
              </a:rPr>
              <a:t> station at a trailhead</a:t>
            </a:r>
            <a:endParaRPr lang="en-US" sz="1300" dirty="0"/>
          </a:p>
        </p:txBody>
      </p:sp>
    </p:spTree>
    <p:extLst>
      <p:ext uri="{BB962C8B-B14F-4D97-AF65-F5344CB8AC3E}">
        <p14:creationId xmlns:p14="http://schemas.microsoft.com/office/powerpoint/2010/main" val="373660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6"/>
            <a:ext cx="10515600" cy="641838"/>
          </a:xfrm>
        </p:spPr>
        <p:txBody>
          <a:bodyPr/>
          <a:lstStyle/>
          <a:p>
            <a:pPr algn="ctr"/>
            <a:r>
              <a:rPr lang="en-US" dirty="0">
                <a:solidFill>
                  <a:schemeClr val="accent3"/>
                </a:solidFill>
                <a:latin typeface="Impact" panose="020B0806030902050204" pitchFamily="34" charset="0"/>
              </a:rPr>
              <a:t>2020 </a:t>
            </a:r>
            <a:r>
              <a:rPr lang="en-US" dirty="0" err="1">
                <a:solidFill>
                  <a:schemeClr val="accent3"/>
                </a:solidFill>
                <a:latin typeface="Impact" panose="020B0806030902050204" pitchFamily="34" charset="0"/>
              </a:rPr>
              <a:t>Workbees</a:t>
            </a:r>
            <a:r>
              <a:rPr lang="en-US" dirty="0">
                <a:solidFill>
                  <a:schemeClr val="accent3"/>
                </a:solidFill>
                <a:latin typeface="Impact" panose="020B0806030902050204" pitchFamily="34" charset="0"/>
              </a:rPr>
              <a:t> and Other Events</a:t>
            </a:r>
          </a:p>
        </p:txBody>
      </p:sp>
      <p:sp>
        <p:nvSpPr>
          <p:cNvPr id="3" name="Content Placeholder 2"/>
          <p:cNvSpPr>
            <a:spLocks noGrp="1"/>
          </p:cNvSpPr>
          <p:nvPr>
            <p:ph idx="1"/>
          </p:nvPr>
        </p:nvSpPr>
        <p:spPr>
          <a:xfrm>
            <a:off x="266700" y="797414"/>
            <a:ext cx="11087100" cy="6060586"/>
          </a:xfrm>
        </p:spPr>
        <p:txBody>
          <a:bodyPr>
            <a:normAutofit/>
          </a:bodyPr>
          <a:lstStyle/>
          <a:p>
            <a:r>
              <a:rPr lang="en-US" sz="2000" b="1" dirty="0">
                <a:solidFill>
                  <a:srgbClr val="000000"/>
                </a:solidFill>
              </a:rPr>
              <a:t>Garlic Mustard</a:t>
            </a:r>
          </a:p>
          <a:p>
            <a:pPr lvl="2"/>
            <a:r>
              <a:rPr lang="en-US" sz="2000" dirty="0">
                <a:solidFill>
                  <a:schemeClr val="tx1">
                    <a:lumMod val="50000"/>
                  </a:schemeClr>
                </a:solidFill>
              </a:rPr>
              <a:t>May 9 – Grand Traverse</a:t>
            </a:r>
          </a:p>
          <a:p>
            <a:pPr lvl="2"/>
            <a:r>
              <a:rPr lang="en-US" sz="2000" dirty="0">
                <a:solidFill>
                  <a:schemeClr val="tx1">
                    <a:lumMod val="50000"/>
                  </a:schemeClr>
                </a:solidFill>
              </a:rPr>
              <a:t>May 19 – Manistee</a:t>
            </a:r>
          </a:p>
          <a:p>
            <a:pPr lvl="2"/>
            <a:r>
              <a:rPr lang="en-US" sz="2000" dirty="0">
                <a:solidFill>
                  <a:schemeClr val="tx1">
                    <a:lumMod val="50000"/>
                  </a:schemeClr>
                </a:solidFill>
              </a:rPr>
              <a:t>May 20 – Benzie</a:t>
            </a:r>
          </a:p>
          <a:p>
            <a:pPr lvl="2"/>
            <a:r>
              <a:rPr lang="en-US" sz="2000" dirty="0">
                <a:solidFill>
                  <a:schemeClr val="tx1">
                    <a:lumMod val="50000"/>
                  </a:schemeClr>
                </a:solidFill>
              </a:rPr>
              <a:t>May 21 - Leelanau</a:t>
            </a:r>
          </a:p>
          <a:p>
            <a:r>
              <a:rPr lang="en-US" sz="2000" b="1" dirty="0">
                <a:solidFill>
                  <a:srgbClr val="000000"/>
                </a:solidFill>
              </a:rPr>
              <a:t>Baby’s Breath </a:t>
            </a:r>
            <a:r>
              <a:rPr lang="en-US" sz="2000" b="1" dirty="0">
                <a:solidFill>
                  <a:schemeClr val="tx2">
                    <a:lumMod val="75000"/>
                  </a:schemeClr>
                </a:solidFill>
              </a:rPr>
              <a:t>– </a:t>
            </a:r>
            <a:r>
              <a:rPr lang="en-US" sz="2000" dirty="0">
                <a:solidFill>
                  <a:schemeClr val="tx2">
                    <a:lumMod val="50000"/>
                  </a:schemeClr>
                </a:solidFill>
              </a:rPr>
              <a:t>June 9, July 7,  August 4</a:t>
            </a:r>
          </a:p>
          <a:p>
            <a:r>
              <a:rPr lang="en-US" sz="2000" b="1" dirty="0">
                <a:solidFill>
                  <a:srgbClr val="000000"/>
                </a:solidFill>
              </a:rPr>
              <a:t>ID Trainings </a:t>
            </a:r>
            <a:r>
              <a:rPr lang="en-US" sz="2000" b="1" i="1" dirty="0">
                <a:solidFill>
                  <a:srgbClr val="000000"/>
                </a:solidFill>
              </a:rPr>
              <a:t>(partners only)</a:t>
            </a:r>
          </a:p>
          <a:p>
            <a:pPr lvl="2"/>
            <a:r>
              <a:rPr lang="en-US" sz="2000" dirty="0">
                <a:solidFill>
                  <a:schemeClr val="tx2">
                    <a:lumMod val="50000"/>
                  </a:schemeClr>
                </a:solidFill>
              </a:rPr>
              <a:t>June 4 – Grand Traverse</a:t>
            </a:r>
          </a:p>
          <a:p>
            <a:pPr lvl="2"/>
            <a:r>
              <a:rPr lang="en-US" sz="2000" dirty="0">
                <a:solidFill>
                  <a:schemeClr val="tx2">
                    <a:lumMod val="50000"/>
                  </a:schemeClr>
                </a:solidFill>
              </a:rPr>
              <a:t>June 5 - Manistee</a:t>
            </a:r>
          </a:p>
          <a:p>
            <a:r>
              <a:rPr lang="en-US" sz="2000" b="1" dirty="0">
                <a:solidFill>
                  <a:srgbClr val="000000"/>
                </a:solidFill>
              </a:rPr>
              <a:t>Japanese Barberry Dumpster Days </a:t>
            </a:r>
            <a:r>
              <a:rPr lang="en-US" sz="2000" dirty="0">
                <a:solidFill>
                  <a:schemeClr val="tx2">
                    <a:lumMod val="50000"/>
                  </a:schemeClr>
                </a:solidFill>
              </a:rPr>
              <a:t>– June</a:t>
            </a:r>
          </a:p>
          <a:p>
            <a:r>
              <a:rPr lang="en-US" sz="2000" b="1" dirty="0">
                <a:solidFill>
                  <a:srgbClr val="000000"/>
                </a:solidFill>
              </a:rPr>
              <a:t>Japanese Knotweed Workshop</a:t>
            </a:r>
          </a:p>
          <a:p>
            <a:pPr lvl="2"/>
            <a:r>
              <a:rPr lang="en-US" sz="2000" dirty="0">
                <a:solidFill>
                  <a:schemeClr val="tx2">
                    <a:lumMod val="50000"/>
                  </a:schemeClr>
                </a:solidFill>
              </a:rPr>
              <a:t>June 24 - Benzie</a:t>
            </a:r>
          </a:p>
          <a:p>
            <a:r>
              <a:rPr lang="en-US" sz="2000" b="1" dirty="0">
                <a:solidFill>
                  <a:srgbClr val="000000"/>
                </a:solidFill>
              </a:rPr>
              <a:t>Autumn Olive Workshops</a:t>
            </a:r>
          </a:p>
          <a:p>
            <a:pPr lvl="2"/>
            <a:r>
              <a:rPr lang="en-US" sz="2000" dirty="0">
                <a:solidFill>
                  <a:schemeClr val="tx2">
                    <a:lumMod val="50000"/>
                  </a:schemeClr>
                </a:solidFill>
              </a:rPr>
              <a:t>August 27 – Grand Traverse</a:t>
            </a:r>
          </a:p>
          <a:p>
            <a:pPr lvl="2"/>
            <a:r>
              <a:rPr lang="en-US" sz="2000" dirty="0">
                <a:solidFill>
                  <a:schemeClr val="tx2">
                    <a:lumMod val="50000"/>
                  </a:schemeClr>
                </a:solidFill>
              </a:rPr>
              <a:t>September 3 - Manistee</a:t>
            </a:r>
          </a:p>
          <a:p>
            <a:endParaRPr lang="en-US" b="1" dirty="0">
              <a:solidFill>
                <a:schemeClr val="tx2">
                  <a:lumMod val="75000"/>
                </a:schemeClr>
              </a:solidFill>
            </a:endParaRPr>
          </a:p>
        </p:txBody>
      </p:sp>
      <p:sp>
        <p:nvSpPr>
          <p:cNvPr id="5" name="TextBox 4">
            <a:extLst>
              <a:ext uri="{FF2B5EF4-FFF2-40B4-BE49-F238E27FC236}">
                <a16:creationId xmlns:a16="http://schemas.microsoft.com/office/drawing/2014/main" id="{4478DA32-C761-42D1-8550-155D91105FCD}"/>
              </a:ext>
            </a:extLst>
          </p:cNvPr>
          <p:cNvSpPr txBox="1"/>
          <p:nvPr/>
        </p:nvSpPr>
        <p:spPr>
          <a:xfrm>
            <a:off x="266700" y="6280299"/>
            <a:ext cx="11658599" cy="461665"/>
          </a:xfrm>
          <a:prstGeom prst="rect">
            <a:avLst/>
          </a:prstGeom>
          <a:noFill/>
        </p:spPr>
        <p:txBody>
          <a:bodyPr wrap="square" rtlCol="0">
            <a:spAutoFit/>
          </a:bodyPr>
          <a:lstStyle/>
          <a:p>
            <a:pPr algn="ctr"/>
            <a:r>
              <a:rPr lang="en-US" sz="2400" b="1" dirty="0">
                <a:solidFill>
                  <a:srgbClr val="0070C0"/>
                </a:solidFill>
              </a:rPr>
              <a:t>Visit </a:t>
            </a:r>
            <a:r>
              <a:rPr lang="en-US" sz="2400" b="1" dirty="0">
                <a:solidFill>
                  <a:srgbClr val="0070C0"/>
                </a:solidFill>
                <a:hlinkClick r:id="rId2">
                  <a:extLst>
                    <a:ext uri="{A12FA001-AC4F-418D-AE19-62706E023703}">
                      <ahyp:hlinkClr xmlns:ahyp="http://schemas.microsoft.com/office/drawing/2018/hyperlinkcolor" val="tx"/>
                    </a:ext>
                  </a:extLst>
                </a:hlinkClick>
              </a:rPr>
              <a:t>www.HabitatMatters.org/events</a:t>
            </a:r>
            <a:r>
              <a:rPr lang="en-US" sz="2400" b="1" dirty="0">
                <a:solidFill>
                  <a:srgbClr val="0070C0"/>
                </a:solidFill>
              </a:rPr>
              <a:t> for more information!</a:t>
            </a:r>
          </a:p>
        </p:txBody>
      </p:sp>
      <p:sp>
        <p:nvSpPr>
          <p:cNvPr id="4" name="Rectangle 3">
            <a:extLst>
              <a:ext uri="{FF2B5EF4-FFF2-40B4-BE49-F238E27FC236}">
                <a16:creationId xmlns:a16="http://schemas.microsoft.com/office/drawing/2014/main" id="{88D4750C-ACBE-4C76-BE0D-1F959A853927}"/>
              </a:ext>
            </a:extLst>
          </p:cNvPr>
          <p:cNvSpPr/>
          <p:nvPr/>
        </p:nvSpPr>
        <p:spPr>
          <a:xfrm>
            <a:off x="5627076" y="970670"/>
            <a:ext cx="6298223" cy="52700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E5FC612-8FCB-4166-8780-A609D5FF4D42}"/>
              </a:ext>
            </a:extLst>
          </p:cNvPr>
          <p:cNvSpPr txBox="1"/>
          <p:nvPr/>
        </p:nvSpPr>
        <p:spPr>
          <a:xfrm>
            <a:off x="5681294" y="1069920"/>
            <a:ext cx="6189785" cy="369332"/>
          </a:xfrm>
          <a:prstGeom prst="rect">
            <a:avLst/>
          </a:prstGeom>
          <a:noFill/>
        </p:spPr>
        <p:txBody>
          <a:bodyPr wrap="square" rtlCol="0">
            <a:spAutoFit/>
          </a:bodyPr>
          <a:lstStyle/>
          <a:p>
            <a:r>
              <a:rPr lang="en-US" b="1" dirty="0">
                <a:solidFill>
                  <a:srgbClr val="000000"/>
                </a:solidFill>
              </a:rPr>
              <a:t>Changes to events/outreach with ongoing cancellations:</a:t>
            </a:r>
          </a:p>
        </p:txBody>
      </p:sp>
      <p:sp>
        <p:nvSpPr>
          <p:cNvPr id="7" name="TextBox 6">
            <a:extLst>
              <a:ext uri="{FF2B5EF4-FFF2-40B4-BE49-F238E27FC236}">
                <a16:creationId xmlns:a16="http://schemas.microsoft.com/office/drawing/2014/main" id="{7F314CC5-3175-4215-92AA-F0FF4E333A9A}"/>
              </a:ext>
            </a:extLst>
          </p:cNvPr>
          <p:cNvSpPr txBox="1"/>
          <p:nvPr/>
        </p:nvSpPr>
        <p:spPr>
          <a:xfrm>
            <a:off x="5810250" y="1645920"/>
            <a:ext cx="5950341"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50000"/>
                  </a:schemeClr>
                </a:solidFill>
              </a:rPr>
              <a:t>Garlic mustard challenges, by county – tentatively planned for National Invasive Species Awareness Week (May 18-22)</a:t>
            </a:r>
          </a:p>
        </p:txBody>
      </p:sp>
      <p:sp>
        <p:nvSpPr>
          <p:cNvPr id="8" name="TextBox 7">
            <a:extLst>
              <a:ext uri="{FF2B5EF4-FFF2-40B4-BE49-F238E27FC236}">
                <a16:creationId xmlns:a16="http://schemas.microsoft.com/office/drawing/2014/main" id="{8DDFC4CF-B759-43E3-B2B2-4A79E54ED3CD}"/>
              </a:ext>
            </a:extLst>
          </p:cNvPr>
          <p:cNvSpPr txBox="1"/>
          <p:nvPr/>
        </p:nvSpPr>
        <p:spPr>
          <a:xfrm>
            <a:off x="5801015" y="2441664"/>
            <a:ext cx="5950341"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50000"/>
                  </a:schemeClr>
                </a:solidFill>
              </a:rPr>
              <a:t>Tutorial videos – creating an ISN YouTube channel</a:t>
            </a:r>
          </a:p>
          <a:p>
            <a:pPr marL="1200150" lvl="2" indent="-285750">
              <a:buFont typeface="Arial" panose="020B0604020202020204" pitchFamily="34" charset="0"/>
              <a:buChar char="•"/>
            </a:pPr>
            <a:r>
              <a:rPr lang="en-US" dirty="0">
                <a:solidFill>
                  <a:schemeClr val="tx2">
                    <a:lumMod val="50000"/>
                  </a:schemeClr>
                </a:solidFill>
              </a:rPr>
              <a:t>Garlic Mustard ID and removal</a:t>
            </a:r>
          </a:p>
          <a:p>
            <a:pPr marL="1200150" lvl="2" indent="-285750">
              <a:buFont typeface="Arial" panose="020B0604020202020204" pitchFamily="34" charset="0"/>
              <a:buChar char="•"/>
            </a:pPr>
            <a:r>
              <a:rPr lang="en-US" dirty="0">
                <a:solidFill>
                  <a:schemeClr val="tx2">
                    <a:lumMod val="50000"/>
                  </a:schemeClr>
                </a:solidFill>
              </a:rPr>
              <a:t>Decontamination</a:t>
            </a:r>
          </a:p>
          <a:p>
            <a:pPr marL="1200150" lvl="2" indent="-285750">
              <a:buFont typeface="Arial" panose="020B0604020202020204" pitchFamily="34" charset="0"/>
              <a:buChar char="•"/>
            </a:pPr>
            <a:r>
              <a:rPr lang="en-US" dirty="0">
                <a:solidFill>
                  <a:schemeClr val="tx2">
                    <a:lumMod val="50000"/>
                  </a:schemeClr>
                </a:solidFill>
              </a:rPr>
              <a:t>ISN Introduction</a:t>
            </a:r>
          </a:p>
          <a:p>
            <a:pPr marL="1200150" lvl="2" indent="-285750">
              <a:buFont typeface="Arial" panose="020B0604020202020204" pitchFamily="34" charset="0"/>
              <a:buChar char="•"/>
            </a:pPr>
            <a:r>
              <a:rPr lang="en-US" dirty="0">
                <a:solidFill>
                  <a:schemeClr val="tx2">
                    <a:lumMod val="50000"/>
                  </a:schemeClr>
                </a:solidFill>
              </a:rPr>
              <a:t>Treatment how-to (mechanical and chemical)</a:t>
            </a:r>
          </a:p>
          <a:p>
            <a:pPr marL="1200150" lvl="2" indent="-285750">
              <a:buFont typeface="Arial" panose="020B0604020202020204" pitchFamily="34" charset="0"/>
              <a:buChar char="•"/>
            </a:pPr>
            <a:r>
              <a:rPr lang="en-US" dirty="0">
                <a:solidFill>
                  <a:schemeClr val="tx2">
                    <a:lumMod val="50000"/>
                  </a:schemeClr>
                </a:solidFill>
              </a:rPr>
              <a:t>Others?</a:t>
            </a:r>
          </a:p>
          <a:p>
            <a:pPr marL="1200150" lvl="2" indent="-285750">
              <a:buFont typeface="Arial" panose="020B0604020202020204" pitchFamily="34" charset="0"/>
              <a:buChar char="•"/>
            </a:pPr>
            <a:r>
              <a:rPr lang="en-US" dirty="0">
                <a:solidFill>
                  <a:schemeClr val="tx2">
                    <a:lumMod val="50000"/>
                  </a:schemeClr>
                </a:solidFill>
              </a:rPr>
              <a:t>**some contracted out, others made in-house**</a:t>
            </a:r>
          </a:p>
        </p:txBody>
      </p:sp>
      <p:sp>
        <p:nvSpPr>
          <p:cNvPr id="9" name="TextBox 8">
            <a:extLst>
              <a:ext uri="{FF2B5EF4-FFF2-40B4-BE49-F238E27FC236}">
                <a16:creationId xmlns:a16="http://schemas.microsoft.com/office/drawing/2014/main" id="{6903F3AE-1DDF-4D97-8C37-467E94A9BB8E}"/>
              </a:ext>
            </a:extLst>
          </p:cNvPr>
          <p:cNvSpPr txBox="1"/>
          <p:nvPr/>
        </p:nvSpPr>
        <p:spPr>
          <a:xfrm>
            <a:off x="5801014" y="4562664"/>
            <a:ext cx="5950341"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50000"/>
                  </a:schemeClr>
                </a:solidFill>
              </a:rPr>
              <a:t>Possibility of future workshops becoming webinars, TBD</a:t>
            </a:r>
          </a:p>
        </p:txBody>
      </p:sp>
      <p:sp>
        <p:nvSpPr>
          <p:cNvPr id="10" name="TextBox 9">
            <a:extLst>
              <a:ext uri="{FF2B5EF4-FFF2-40B4-BE49-F238E27FC236}">
                <a16:creationId xmlns:a16="http://schemas.microsoft.com/office/drawing/2014/main" id="{5CF13183-114F-464A-910E-5262FEB9E57C}"/>
              </a:ext>
            </a:extLst>
          </p:cNvPr>
          <p:cNvSpPr txBox="1"/>
          <p:nvPr/>
        </p:nvSpPr>
        <p:spPr>
          <a:xfrm>
            <a:off x="5801013" y="5132763"/>
            <a:ext cx="5950341"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50000"/>
                  </a:schemeClr>
                </a:solidFill>
              </a:rPr>
              <a:t>Boat wash events and bike race decontamination booth – planning in progress/some already postponed, TBD</a:t>
            </a:r>
          </a:p>
        </p:txBody>
      </p:sp>
    </p:spTree>
    <p:extLst>
      <p:ext uri="{BB962C8B-B14F-4D97-AF65-F5344CB8AC3E}">
        <p14:creationId xmlns:p14="http://schemas.microsoft.com/office/powerpoint/2010/main" val="120804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8944"/>
            <a:ext cx="10972800" cy="1383030"/>
          </a:xfrm>
        </p:spPr>
        <p:txBody>
          <a:bodyPr/>
          <a:lstStyle/>
          <a:p>
            <a:r>
              <a:rPr lang="en-US" sz="4000" dirty="0">
                <a:solidFill>
                  <a:schemeClr val="bg1"/>
                </a:solidFill>
                <a:latin typeface="Impact" panose="020B0806030902050204" pitchFamily="34" charset="0"/>
              </a:rPr>
              <a:t>Treatment &amp; Survey Goals for 2020</a:t>
            </a:r>
          </a:p>
        </p:txBody>
      </p:sp>
      <p:sp>
        <p:nvSpPr>
          <p:cNvPr id="3" name="Content Placeholder 2"/>
          <p:cNvSpPr>
            <a:spLocks noGrp="1"/>
          </p:cNvSpPr>
          <p:nvPr>
            <p:ph idx="1"/>
          </p:nvPr>
        </p:nvSpPr>
        <p:spPr>
          <a:xfrm>
            <a:off x="507065" y="706790"/>
            <a:ext cx="5203372" cy="4525963"/>
          </a:xfrm>
        </p:spPr>
        <p:txBody>
          <a:bodyPr/>
          <a:lstStyle/>
          <a:p>
            <a:pPr marL="457200" lvl="1" indent="0">
              <a:buNone/>
            </a:pPr>
            <a:r>
              <a:rPr lang="en-US" b="1" dirty="0">
                <a:solidFill>
                  <a:schemeClr val="accent1"/>
                </a:solidFill>
              </a:rPr>
              <a:t>Treatment:  600 Acres</a:t>
            </a:r>
            <a:endParaRPr lang="en-US" dirty="0"/>
          </a:p>
          <a:p>
            <a:r>
              <a:rPr lang="en-US" sz="2400" dirty="0">
                <a:solidFill>
                  <a:schemeClr val="accent1"/>
                </a:solidFill>
              </a:rPr>
              <a:t>Invasive Ornamentals (medium to large scale populations)</a:t>
            </a:r>
          </a:p>
          <a:p>
            <a:r>
              <a:rPr lang="en-US" sz="2400" dirty="0">
                <a:solidFill>
                  <a:schemeClr val="accent1"/>
                </a:solidFill>
              </a:rPr>
              <a:t>Satellite Sites</a:t>
            </a:r>
            <a:endParaRPr lang="en-US" sz="2400" dirty="0">
              <a:solidFill>
                <a:schemeClr val="accent5"/>
              </a:solidFill>
            </a:endParaRPr>
          </a:p>
          <a:p>
            <a:r>
              <a:rPr lang="en-US" sz="2400" dirty="0">
                <a:solidFill>
                  <a:schemeClr val="accent1"/>
                </a:solidFill>
              </a:rPr>
              <a:t>Prevention-based Control</a:t>
            </a:r>
          </a:p>
          <a:p>
            <a:r>
              <a:rPr lang="en-US" sz="2400" dirty="0">
                <a:solidFill>
                  <a:schemeClr val="accent1"/>
                </a:solidFill>
              </a:rPr>
              <a:t>Focus 4 &amp; other High Priority/ Top 12 Species</a:t>
            </a:r>
            <a:endParaRPr lang="en-US" sz="2400" dirty="0"/>
          </a:p>
          <a:p>
            <a:r>
              <a:rPr lang="en-US" sz="2400" dirty="0">
                <a:solidFill>
                  <a:schemeClr val="accent1"/>
                </a:solidFill>
              </a:rPr>
              <a:t>Early Detection &amp; Response Treatments (Swallow-wort!)</a:t>
            </a:r>
          </a:p>
          <a:p>
            <a:r>
              <a:rPr lang="en-US" sz="2400" dirty="0">
                <a:solidFill>
                  <a:schemeClr val="accent1"/>
                </a:solidFill>
              </a:rPr>
              <a:t>Biocontrol Sites</a:t>
            </a:r>
          </a:p>
          <a:p>
            <a:pPr marL="0" indent="0">
              <a:buNone/>
            </a:pPr>
            <a:endParaRPr lang="en-US" sz="2400" dirty="0">
              <a:solidFill>
                <a:schemeClr val="accent1"/>
              </a:solidFill>
            </a:endParaRPr>
          </a:p>
        </p:txBody>
      </p:sp>
      <p:sp>
        <p:nvSpPr>
          <p:cNvPr id="5" name="TextBox 4">
            <a:extLst>
              <a:ext uri="{FF2B5EF4-FFF2-40B4-BE49-F238E27FC236}">
                <a16:creationId xmlns:a16="http://schemas.microsoft.com/office/drawing/2014/main" id="{2E296256-0277-48DE-B397-E9A2D81BB846}"/>
              </a:ext>
            </a:extLst>
          </p:cNvPr>
          <p:cNvSpPr txBox="1"/>
          <p:nvPr/>
        </p:nvSpPr>
        <p:spPr>
          <a:xfrm>
            <a:off x="5710437" y="706790"/>
            <a:ext cx="6730092" cy="27392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Bef>
                <a:spcPct val="20000"/>
              </a:spcBef>
              <a:spcAft>
                <a:spcPct val="0"/>
              </a:spcAft>
            </a:pPr>
            <a:r>
              <a:rPr lang="en-US" sz="2800" b="1" dirty="0">
                <a:solidFill>
                  <a:srgbClr val="7290C9"/>
                </a:solidFill>
              </a:rPr>
              <a:t>Survey:  700 Acres</a:t>
            </a:r>
            <a:endParaRPr lang="en-US" sz="2800" dirty="0">
              <a:solidFill>
                <a:srgbClr val="7290C9"/>
              </a:solidFill>
            </a:endParaRPr>
          </a:p>
          <a:p>
            <a:pPr marL="342900" indent="-342900">
              <a:spcBef>
                <a:spcPct val="20000"/>
              </a:spcBef>
              <a:spcAft>
                <a:spcPct val="0"/>
              </a:spcAft>
              <a:buChar char="•"/>
            </a:pPr>
            <a:r>
              <a:rPr lang="en-US" sz="2400" dirty="0">
                <a:solidFill>
                  <a:srgbClr val="7290C9"/>
                </a:solidFill>
              </a:rPr>
              <a:t>Assessing &amp; Monitoring Treatment Sites</a:t>
            </a:r>
          </a:p>
          <a:p>
            <a:pPr marL="342900" indent="-342900">
              <a:spcBef>
                <a:spcPct val="20000"/>
              </a:spcBef>
              <a:spcAft>
                <a:spcPct val="0"/>
              </a:spcAft>
              <a:buChar char="•"/>
            </a:pPr>
            <a:r>
              <a:rPr lang="en-US" sz="2400" dirty="0">
                <a:solidFill>
                  <a:srgbClr val="7290C9"/>
                </a:solidFill>
              </a:rPr>
              <a:t>Surveying New Areas for Invasive Species</a:t>
            </a:r>
          </a:p>
          <a:p>
            <a:pPr marL="342900" indent="-342900">
              <a:spcBef>
                <a:spcPct val="20000"/>
              </a:spcBef>
              <a:spcAft>
                <a:spcPct val="0"/>
              </a:spcAft>
              <a:buChar char="•"/>
            </a:pPr>
            <a:r>
              <a:rPr lang="en-US" sz="2400" dirty="0">
                <a:solidFill>
                  <a:srgbClr val="7290C9"/>
                </a:solidFill>
              </a:rPr>
              <a:t>Site Visits to Private Properties</a:t>
            </a:r>
          </a:p>
          <a:p>
            <a:pPr marL="342900" indent="-342900">
              <a:spcBef>
                <a:spcPct val="20000"/>
              </a:spcBef>
              <a:spcAft>
                <a:spcPct val="0"/>
              </a:spcAft>
              <a:buChar char="•"/>
            </a:pPr>
            <a:r>
              <a:rPr lang="en-US" sz="2400" dirty="0">
                <a:solidFill>
                  <a:srgbClr val="7290C9"/>
                </a:solidFill>
              </a:rPr>
              <a:t>Early Detection &amp; Response </a:t>
            </a:r>
          </a:p>
          <a:p>
            <a:pPr marL="342900" indent="-342900">
              <a:spcBef>
                <a:spcPct val="20000"/>
              </a:spcBef>
              <a:spcAft>
                <a:spcPct val="0"/>
              </a:spcAft>
              <a:buChar char="•"/>
            </a:pPr>
            <a:r>
              <a:rPr lang="en-US" sz="2400" u="sng" dirty="0">
                <a:solidFill>
                  <a:srgbClr val="7290C9"/>
                </a:solidFill>
              </a:rPr>
              <a:t>Contact Audrey with Survey Ideas!</a:t>
            </a:r>
          </a:p>
        </p:txBody>
      </p:sp>
      <p:pic>
        <p:nvPicPr>
          <p:cNvPr id="3074" name="Picture 2">
            <a:extLst>
              <a:ext uri="{FF2B5EF4-FFF2-40B4-BE49-F238E27FC236}">
                <a16:creationId xmlns:a16="http://schemas.microsoft.com/office/drawing/2014/main" id="{A3853958-BF07-4CC9-A8DB-2FFBD90A2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840" y="3736703"/>
            <a:ext cx="3559449" cy="28190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FE98FE-317E-4DEB-834C-E4A6528C30C8}"/>
              </a:ext>
            </a:extLst>
          </p:cNvPr>
          <p:cNvSpPr/>
          <p:nvPr/>
        </p:nvSpPr>
        <p:spPr>
          <a:xfrm>
            <a:off x="5206946" y="6492128"/>
            <a:ext cx="2485039" cy="292388"/>
          </a:xfrm>
          <a:prstGeom prst="rect">
            <a:avLst/>
          </a:prstGeom>
        </p:spPr>
        <p:txBody>
          <a:bodyPr wrap="none">
            <a:spAutoFit/>
          </a:bodyPr>
          <a:lstStyle/>
          <a:p>
            <a:r>
              <a:rPr lang="en-US" sz="1300" dirty="0">
                <a:solidFill>
                  <a:srgbClr val="7290C9"/>
                </a:solidFill>
                <a:latin typeface="Gill Sans MT" panose="020B0502020104020203" pitchFamily="34" charset="0"/>
              </a:rPr>
              <a:t>Treating swallow-wort in Kingsley.</a:t>
            </a:r>
            <a:endParaRPr lang="en-US" sz="1300" dirty="0"/>
          </a:p>
        </p:txBody>
      </p:sp>
      <p:pic>
        <p:nvPicPr>
          <p:cNvPr id="3080" name="Picture 8">
            <a:extLst>
              <a:ext uri="{FF2B5EF4-FFF2-40B4-BE49-F238E27FC236}">
                <a16:creationId xmlns:a16="http://schemas.microsoft.com/office/drawing/2014/main" id="{B748E11D-EF4A-448B-9860-8BA1A72A5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296" y="3730444"/>
            <a:ext cx="3581388" cy="28190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FB6155C-3FCE-47D8-BB34-01C562DC761F}"/>
              </a:ext>
            </a:extLst>
          </p:cNvPr>
          <p:cNvSpPr/>
          <p:nvPr/>
        </p:nvSpPr>
        <p:spPr>
          <a:xfrm>
            <a:off x="8788134" y="6492128"/>
            <a:ext cx="2951449" cy="292388"/>
          </a:xfrm>
          <a:prstGeom prst="rect">
            <a:avLst/>
          </a:prstGeom>
        </p:spPr>
        <p:txBody>
          <a:bodyPr wrap="none">
            <a:spAutoFit/>
          </a:bodyPr>
          <a:lstStyle/>
          <a:p>
            <a:r>
              <a:rPr lang="en-US" sz="1300" dirty="0">
                <a:solidFill>
                  <a:srgbClr val="7290C9"/>
                </a:solidFill>
                <a:latin typeface="Gill Sans MT" panose="020B0502020104020203" pitchFamily="34" charset="0"/>
              </a:rPr>
              <a:t>Using an herbicide </a:t>
            </a:r>
            <a:r>
              <a:rPr lang="en-US" sz="1300" dirty="0" err="1">
                <a:solidFill>
                  <a:srgbClr val="7290C9"/>
                </a:solidFill>
                <a:latin typeface="Gill Sans MT" panose="020B0502020104020203" pitchFamily="34" charset="0"/>
              </a:rPr>
              <a:t>foamer</a:t>
            </a:r>
            <a:r>
              <a:rPr lang="en-US" sz="1300" dirty="0">
                <a:solidFill>
                  <a:srgbClr val="7290C9"/>
                </a:solidFill>
                <a:latin typeface="Gill Sans MT" panose="020B0502020104020203" pitchFamily="34" charset="0"/>
              </a:rPr>
              <a:t> for cut stump</a:t>
            </a:r>
            <a:r>
              <a:rPr lang="en-US" sz="1200" dirty="0">
                <a:solidFill>
                  <a:srgbClr val="7290C9"/>
                </a:solidFill>
                <a:latin typeface="Gill Sans MT" panose="020B0502020104020203" pitchFamily="34" charset="0"/>
              </a:rPr>
              <a:t>.</a:t>
            </a:r>
            <a:endParaRPr lang="en-US" sz="1200" dirty="0"/>
          </a:p>
        </p:txBody>
      </p:sp>
      <p:sp>
        <p:nvSpPr>
          <p:cNvPr id="7" name="TextBox 6">
            <a:extLst>
              <a:ext uri="{FF2B5EF4-FFF2-40B4-BE49-F238E27FC236}">
                <a16:creationId xmlns:a16="http://schemas.microsoft.com/office/drawing/2014/main" id="{E51E2744-8466-45D3-B544-D995543498C9}"/>
              </a:ext>
            </a:extLst>
          </p:cNvPr>
          <p:cNvSpPr txBox="1"/>
          <p:nvPr/>
        </p:nvSpPr>
        <p:spPr>
          <a:xfrm>
            <a:off x="452417" y="5083791"/>
            <a:ext cx="4119416" cy="1477328"/>
          </a:xfrm>
          <a:prstGeom prst="rect">
            <a:avLst/>
          </a:prstGeom>
          <a:noFill/>
          <a:ln>
            <a:solidFill>
              <a:schemeClr val="accent1">
                <a:lumMod val="60000"/>
                <a:lumOff val="40000"/>
              </a:schemeClr>
            </a:solidFill>
          </a:ln>
        </p:spPr>
        <p:txBody>
          <a:bodyPr wrap="square" rtlCol="0">
            <a:spAutoFit/>
          </a:bodyPr>
          <a:lstStyle/>
          <a:p>
            <a:r>
              <a:rPr lang="en-US" b="1" dirty="0">
                <a:solidFill>
                  <a:schemeClr val="accent1"/>
                </a:solidFill>
              </a:rPr>
              <a:t>Treatment Sites:</a:t>
            </a:r>
          </a:p>
          <a:p>
            <a:r>
              <a:rPr lang="en-US" dirty="0">
                <a:solidFill>
                  <a:schemeClr val="accent1"/>
                </a:solidFill>
              </a:rPr>
              <a:t>-Private Properties    -DNR</a:t>
            </a:r>
          </a:p>
          <a:p>
            <a:r>
              <a:rPr lang="en-US" dirty="0">
                <a:solidFill>
                  <a:schemeClr val="accent1"/>
                </a:solidFill>
              </a:rPr>
              <a:t>-USFS                       -Natural Areas</a:t>
            </a:r>
          </a:p>
          <a:p>
            <a:r>
              <a:rPr lang="en-US" dirty="0">
                <a:solidFill>
                  <a:schemeClr val="accent1"/>
                </a:solidFill>
              </a:rPr>
              <a:t>-Municipalities           -MDOT</a:t>
            </a:r>
          </a:p>
          <a:p>
            <a:r>
              <a:rPr lang="en-US" dirty="0">
                <a:solidFill>
                  <a:schemeClr val="accent1"/>
                </a:solidFill>
              </a:rPr>
              <a:t>-Audubon                 -Road Commissions</a:t>
            </a:r>
          </a:p>
        </p:txBody>
      </p:sp>
    </p:spTree>
    <p:extLst>
      <p:ext uri="{BB962C8B-B14F-4D97-AF65-F5344CB8AC3E}">
        <p14:creationId xmlns:p14="http://schemas.microsoft.com/office/powerpoint/2010/main" val="3429061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82906-3A49-4F1F-ADD2-A70DC2258304}"/>
              </a:ext>
            </a:extLst>
          </p:cNvPr>
          <p:cNvSpPr>
            <a:spLocks noGrp="1"/>
          </p:cNvSpPr>
          <p:nvPr>
            <p:ph type="title"/>
          </p:nvPr>
        </p:nvSpPr>
        <p:spPr/>
        <p:txBody>
          <a:bodyPr/>
          <a:lstStyle/>
          <a:p>
            <a:r>
              <a:rPr lang="en-US" dirty="0">
                <a:solidFill>
                  <a:schemeClr val="accent1"/>
                </a:solidFill>
                <a:latin typeface="Impact" panose="020B0806030902050204" pitchFamily="34" charset="0"/>
              </a:rPr>
              <a:t>ISN Staff</a:t>
            </a:r>
          </a:p>
        </p:txBody>
      </p:sp>
      <p:pic>
        <p:nvPicPr>
          <p:cNvPr id="5" name="Picture 4" descr="A person smiling for the camera&#10;&#10;Description automatically generated">
            <a:extLst>
              <a:ext uri="{FF2B5EF4-FFF2-40B4-BE49-F238E27FC236}">
                <a16:creationId xmlns:a16="http://schemas.microsoft.com/office/drawing/2014/main" id="{55A0E4F9-41DC-4754-9A49-72BDE442B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39" y="136984"/>
            <a:ext cx="2806493" cy="2806493"/>
          </a:xfrm>
          <a:prstGeom prst="rect">
            <a:avLst/>
          </a:prstGeom>
        </p:spPr>
      </p:pic>
      <p:pic>
        <p:nvPicPr>
          <p:cNvPr id="1026" name="Picture 2" descr="Picture">
            <a:extLst>
              <a:ext uri="{FF2B5EF4-FFF2-40B4-BE49-F238E27FC236}">
                <a16:creationId xmlns:a16="http://schemas.microsoft.com/office/drawing/2014/main" id="{A92F8BDA-433B-4754-BB6E-27AF5A3B71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00" t="17488" b="23513"/>
          <a:stretch/>
        </p:blipFill>
        <p:spPr bwMode="auto">
          <a:xfrm>
            <a:off x="8054081" y="136985"/>
            <a:ext cx="2939010" cy="2806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1 person, smiling, outdoor, water and nature">
            <a:extLst>
              <a:ext uri="{FF2B5EF4-FFF2-40B4-BE49-F238E27FC236}">
                <a16:creationId xmlns:a16="http://schemas.microsoft.com/office/drawing/2014/main" id="{17E2C725-951B-441B-AEC2-D9B9E75B6D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09" t="7101" r="22679" b="44638"/>
          <a:stretch/>
        </p:blipFill>
        <p:spPr bwMode="auto">
          <a:xfrm>
            <a:off x="820039" y="3420854"/>
            <a:ext cx="2806493" cy="29296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yellow flower&#10;&#10;Description automatically generated">
            <a:extLst>
              <a:ext uri="{FF2B5EF4-FFF2-40B4-BE49-F238E27FC236}">
                <a16:creationId xmlns:a16="http://schemas.microsoft.com/office/drawing/2014/main" id="{76461AA7-6253-433E-B254-636543D173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25" t="20671" r="29793" b="36666"/>
          <a:stretch/>
        </p:blipFill>
        <p:spPr>
          <a:xfrm>
            <a:off x="4467720" y="1948368"/>
            <a:ext cx="2745172" cy="2806492"/>
          </a:xfrm>
          <a:prstGeom prst="rect">
            <a:avLst/>
          </a:prstGeom>
        </p:spPr>
      </p:pic>
      <p:pic>
        <p:nvPicPr>
          <p:cNvPr id="7" name="Picture 6" descr="A person sitting at a table with a cake&#10;&#10;Description automatically generated">
            <a:extLst>
              <a:ext uri="{FF2B5EF4-FFF2-40B4-BE49-F238E27FC236}">
                <a16:creationId xmlns:a16="http://schemas.microsoft.com/office/drawing/2014/main" id="{CAF7449D-00C7-4454-BAE0-269403BE0D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62" t="6811" r="14702" b="46634"/>
          <a:stretch/>
        </p:blipFill>
        <p:spPr>
          <a:xfrm>
            <a:off x="8054080" y="3429000"/>
            <a:ext cx="2939009" cy="2950331"/>
          </a:xfrm>
          <a:prstGeom prst="rect">
            <a:avLst/>
          </a:prstGeom>
        </p:spPr>
      </p:pic>
      <p:sp>
        <p:nvSpPr>
          <p:cNvPr id="8" name="TextBox 7">
            <a:extLst>
              <a:ext uri="{FF2B5EF4-FFF2-40B4-BE49-F238E27FC236}">
                <a16:creationId xmlns:a16="http://schemas.microsoft.com/office/drawing/2014/main" id="{188A5C33-5EA9-4656-87D3-CECA64E8C355}"/>
              </a:ext>
            </a:extLst>
          </p:cNvPr>
          <p:cNvSpPr txBox="1"/>
          <p:nvPr/>
        </p:nvSpPr>
        <p:spPr>
          <a:xfrm>
            <a:off x="820039" y="2933644"/>
            <a:ext cx="2745172" cy="338554"/>
          </a:xfrm>
          <a:prstGeom prst="rect">
            <a:avLst/>
          </a:prstGeom>
          <a:noFill/>
        </p:spPr>
        <p:txBody>
          <a:bodyPr wrap="square" rtlCol="0">
            <a:spAutoFit/>
          </a:bodyPr>
          <a:lstStyle/>
          <a:p>
            <a:r>
              <a:rPr lang="en-US" sz="1600" dirty="0">
                <a:solidFill>
                  <a:schemeClr val="bg1"/>
                </a:solidFill>
              </a:rPr>
              <a:t>Katie Grzesiak, Coordinator</a:t>
            </a:r>
          </a:p>
        </p:txBody>
      </p:sp>
      <p:sp>
        <p:nvSpPr>
          <p:cNvPr id="12" name="TextBox 11">
            <a:extLst>
              <a:ext uri="{FF2B5EF4-FFF2-40B4-BE49-F238E27FC236}">
                <a16:creationId xmlns:a16="http://schemas.microsoft.com/office/drawing/2014/main" id="{A0C1005B-48F1-4AAA-AC25-54883FC53DA6}"/>
              </a:ext>
            </a:extLst>
          </p:cNvPr>
          <p:cNvSpPr txBox="1"/>
          <p:nvPr/>
        </p:nvSpPr>
        <p:spPr>
          <a:xfrm>
            <a:off x="820039" y="6347712"/>
            <a:ext cx="3230851" cy="338554"/>
          </a:xfrm>
          <a:prstGeom prst="rect">
            <a:avLst/>
          </a:prstGeom>
          <a:noFill/>
        </p:spPr>
        <p:txBody>
          <a:bodyPr wrap="square" rtlCol="0">
            <a:spAutoFit/>
          </a:bodyPr>
          <a:lstStyle/>
          <a:p>
            <a:r>
              <a:rPr lang="en-US" sz="1600" dirty="0">
                <a:solidFill>
                  <a:schemeClr val="bg1"/>
                </a:solidFill>
              </a:rPr>
              <a:t>Fields Ratliff, Habitat </a:t>
            </a:r>
            <a:r>
              <a:rPr lang="en-US" sz="1600" dirty="0" err="1">
                <a:solidFill>
                  <a:schemeClr val="bg1"/>
                </a:solidFill>
              </a:rPr>
              <a:t>Mgmt</a:t>
            </a:r>
            <a:r>
              <a:rPr lang="en-US" sz="1600" dirty="0">
                <a:solidFill>
                  <a:schemeClr val="bg1"/>
                </a:solidFill>
              </a:rPr>
              <a:t> Specialist</a:t>
            </a:r>
          </a:p>
        </p:txBody>
      </p:sp>
      <p:sp>
        <p:nvSpPr>
          <p:cNvPr id="13" name="TextBox 12">
            <a:extLst>
              <a:ext uri="{FF2B5EF4-FFF2-40B4-BE49-F238E27FC236}">
                <a16:creationId xmlns:a16="http://schemas.microsoft.com/office/drawing/2014/main" id="{06FE0D3D-2A56-44B7-B6D7-3CB49465AEAB}"/>
              </a:ext>
            </a:extLst>
          </p:cNvPr>
          <p:cNvSpPr txBox="1"/>
          <p:nvPr/>
        </p:nvSpPr>
        <p:spPr>
          <a:xfrm>
            <a:off x="4467720" y="4763920"/>
            <a:ext cx="2745172" cy="338554"/>
          </a:xfrm>
          <a:prstGeom prst="rect">
            <a:avLst/>
          </a:prstGeom>
          <a:noFill/>
        </p:spPr>
        <p:txBody>
          <a:bodyPr wrap="square" rtlCol="0">
            <a:spAutoFit/>
          </a:bodyPr>
          <a:lstStyle/>
          <a:p>
            <a:r>
              <a:rPr lang="en-US" sz="1600" dirty="0">
                <a:solidFill>
                  <a:schemeClr val="bg1"/>
                </a:solidFill>
              </a:rPr>
              <a:t>Shelly </a:t>
            </a:r>
            <a:r>
              <a:rPr lang="en-US" sz="1600" dirty="0" err="1">
                <a:solidFill>
                  <a:schemeClr val="bg1"/>
                </a:solidFill>
              </a:rPr>
              <a:t>Stusick</a:t>
            </a:r>
            <a:r>
              <a:rPr lang="en-US" sz="1600" dirty="0">
                <a:solidFill>
                  <a:schemeClr val="bg1"/>
                </a:solidFill>
              </a:rPr>
              <a:t>, </a:t>
            </a:r>
            <a:r>
              <a:rPr lang="en-US" sz="1600" i="1" dirty="0">
                <a:solidFill>
                  <a:schemeClr val="bg1"/>
                </a:solidFill>
              </a:rPr>
              <a:t>GBB</a:t>
            </a:r>
            <a:r>
              <a:rPr lang="en-US" sz="1600" dirty="0">
                <a:solidFill>
                  <a:schemeClr val="bg1"/>
                </a:solidFill>
              </a:rPr>
              <a:t> Specialist</a:t>
            </a:r>
          </a:p>
        </p:txBody>
      </p:sp>
      <p:sp>
        <p:nvSpPr>
          <p:cNvPr id="14" name="TextBox 13">
            <a:extLst>
              <a:ext uri="{FF2B5EF4-FFF2-40B4-BE49-F238E27FC236}">
                <a16:creationId xmlns:a16="http://schemas.microsoft.com/office/drawing/2014/main" id="{B221E8ED-3A6E-458B-B68A-610C4CE85C85}"/>
              </a:ext>
            </a:extLst>
          </p:cNvPr>
          <p:cNvSpPr txBox="1"/>
          <p:nvPr/>
        </p:nvSpPr>
        <p:spPr>
          <a:xfrm>
            <a:off x="8050180" y="2911853"/>
            <a:ext cx="3079935" cy="338554"/>
          </a:xfrm>
          <a:prstGeom prst="rect">
            <a:avLst/>
          </a:prstGeom>
          <a:noFill/>
        </p:spPr>
        <p:txBody>
          <a:bodyPr wrap="square" rtlCol="0">
            <a:spAutoFit/>
          </a:bodyPr>
          <a:lstStyle/>
          <a:p>
            <a:r>
              <a:rPr lang="en-US" sz="1600" dirty="0">
                <a:solidFill>
                  <a:schemeClr val="bg1"/>
                </a:solidFill>
              </a:rPr>
              <a:t>Emily Cook, Outreach Specialist</a:t>
            </a:r>
          </a:p>
        </p:txBody>
      </p:sp>
      <p:sp>
        <p:nvSpPr>
          <p:cNvPr id="15" name="TextBox 14">
            <a:extLst>
              <a:ext uri="{FF2B5EF4-FFF2-40B4-BE49-F238E27FC236}">
                <a16:creationId xmlns:a16="http://schemas.microsoft.com/office/drawing/2014/main" id="{48DF897C-BFD3-4477-ADB5-6C32B48C1C34}"/>
              </a:ext>
            </a:extLst>
          </p:cNvPr>
          <p:cNvSpPr txBox="1"/>
          <p:nvPr/>
        </p:nvSpPr>
        <p:spPr>
          <a:xfrm>
            <a:off x="8050180" y="6367376"/>
            <a:ext cx="3230851" cy="338554"/>
          </a:xfrm>
          <a:prstGeom prst="rect">
            <a:avLst/>
          </a:prstGeom>
          <a:noFill/>
        </p:spPr>
        <p:txBody>
          <a:bodyPr wrap="square" rtlCol="0">
            <a:spAutoFit/>
          </a:bodyPr>
          <a:lstStyle/>
          <a:p>
            <a:r>
              <a:rPr lang="en-US" sz="1600" dirty="0">
                <a:solidFill>
                  <a:schemeClr val="bg1"/>
                </a:solidFill>
              </a:rPr>
              <a:t>Audrey Menninga, Inv. Spp. Specialist</a:t>
            </a:r>
          </a:p>
        </p:txBody>
      </p:sp>
    </p:spTree>
    <p:extLst>
      <p:ext uri="{BB962C8B-B14F-4D97-AF65-F5344CB8AC3E}">
        <p14:creationId xmlns:p14="http://schemas.microsoft.com/office/powerpoint/2010/main" val="3529951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dirty="0">
                <a:solidFill>
                  <a:schemeClr val="tx1">
                    <a:lumMod val="60000"/>
                    <a:lumOff val="40000"/>
                  </a:schemeClr>
                </a:solidFill>
                <a:latin typeface="Impact" pitchFamily="34" charset="0"/>
              </a:rPr>
              <a:t>Field Season—Crew </a:t>
            </a:r>
          </a:p>
        </p:txBody>
      </p:sp>
      <p:cxnSp>
        <p:nvCxnSpPr>
          <p:cNvPr id="13"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fontScale="92500" lnSpcReduction="10000"/>
          </a:bodyPr>
          <a:lstStyle/>
          <a:p>
            <a:r>
              <a:rPr lang="en-US" sz="2400" dirty="0">
                <a:solidFill>
                  <a:srgbClr val="FFFFFF"/>
                </a:solidFill>
              </a:rPr>
              <a:t>Hired crew! </a:t>
            </a:r>
          </a:p>
          <a:p>
            <a:pPr lvl="1"/>
            <a:r>
              <a:rPr lang="en-US" sz="2000" dirty="0">
                <a:solidFill>
                  <a:srgbClr val="FFFFFF"/>
                </a:solidFill>
              </a:rPr>
              <a:t>Welcome to Abagail Boyd and Sarah Cole</a:t>
            </a:r>
          </a:p>
          <a:p>
            <a:pPr lvl="1"/>
            <a:r>
              <a:rPr lang="en-US" sz="2000">
                <a:solidFill>
                  <a:srgbClr val="FFFFFF"/>
                </a:solidFill>
              </a:rPr>
              <a:t>Tentative start date of May 4</a:t>
            </a:r>
            <a:r>
              <a:rPr lang="en-US" sz="2000" baseline="30000">
                <a:solidFill>
                  <a:srgbClr val="FFFFFF"/>
                </a:solidFill>
              </a:rPr>
              <a:t>th</a:t>
            </a:r>
            <a:r>
              <a:rPr lang="en-US" sz="2000">
                <a:solidFill>
                  <a:srgbClr val="FFFFFF"/>
                </a:solidFill>
              </a:rPr>
              <a:t> </a:t>
            </a:r>
            <a:endParaRPr lang="en-US" sz="2000" dirty="0">
              <a:solidFill>
                <a:srgbClr val="FFFFFF"/>
              </a:solidFill>
            </a:endParaRPr>
          </a:p>
          <a:p>
            <a:r>
              <a:rPr lang="en-US" sz="2400" dirty="0">
                <a:solidFill>
                  <a:srgbClr val="FFFFFF"/>
                </a:solidFill>
              </a:rPr>
              <a:t>Species sneak peak!</a:t>
            </a:r>
          </a:p>
          <a:p>
            <a:pPr lvl="1"/>
            <a:r>
              <a:rPr lang="en-US" sz="2400" dirty="0">
                <a:solidFill>
                  <a:srgbClr val="FFFFFF"/>
                </a:solidFill>
              </a:rPr>
              <a:t>Swallow-wort, knotweed, phragmites, invasive bittersweet, garlic mustard</a:t>
            </a:r>
          </a:p>
          <a:p>
            <a:r>
              <a:rPr lang="en-US" sz="2400" dirty="0">
                <a:solidFill>
                  <a:srgbClr val="FFFFFF"/>
                </a:solidFill>
              </a:rPr>
              <a:t>Need a survey done? Good. We need rainy day tasks!</a:t>
            </a:r>
          </a:p>
          <a:p>
            <a:pPr lvl="1"/>
            <a:r>
              <a:rPr lang="en-US" sz="2400" dirty="0">
                <a:solidFill>
                  <a:srgbClr val="FFFFFF"/>
                </a:solidFill>
              </a:rPr>
              <a:t>amenninga@gtcd.org</a:t>
            </a:r>
          </a:p>
          <a:p>
            <a:endParaRPr lang="en-US" sz="1800" dirty="0"/>
          </a:p>
          <a:p>
            <a:endParaRPr lang="en-US" sz="1800" dirty="0"/>
          </a:p>
        </p:txBody>
      </p:sp>
      <p:pic>
        <p:nvPicPr>
          <p:cNvPr id="6" name="Picture 5" descr="A body of water&#10;&#10;Description automatically generated">
            <a:extLst>
              <a:ext uri="{FF2B5EF4-FFF2-40B4-BE49-F238E27FC236}">
                <a16:creationId xmlns:a16="http://schemas.microsoft.com/office/drawing/2014/main" id="{05FB2966-E5A3-45F5-AD9F-544E914BF6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7" r="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E102-557E-450A-879A-6F8C6C468504}"/>
              </a:ext>
            </a:extLst>
          </p:cNvPr>
          <p:cNvSpPr>
            <a:spLocks noGrp="1"/>
          </p:cNvSpPr>
          <p:nvPr>
            <p:ph type="title"/>
          </p:nvPr>
        </p:nvSpPr>
        <p:spPr>
          <a:xfrm>
            <a:off x="-1521817" y="-18411"/>
            <a:ext cx="10972800" cy="1143000"/>
          </a:xfrm>
        </p:spPr>
        <p:txBody>
          <a:bodyPr/>
          <a:lstStyle/>
          <a:p>
            <a:r>
              <a:rPr lang="en-US" dirty="0">
                <a:solidFill>
                  <a:srgbClr val="729A48"/>
                </a:solidFill>
                <a:latin typeface="Impact"/>
              </a:rPr>
              <a:t>Restoration for 2020</a:t>
            </a:r>
          </a:p>
        </p:txBody>
      </p:sp>
      <p:sp>
        <p:nvSpPr>
          <p:cNvPr id="3" name="Text Placeholder 2">
            <a:extLst>
              <a:ext uri="{FF2B5EF4-FFF2-40B4-BE49-F238E27FC236}">
                <a16:creationId xmlns:a16="http://schemas.microsoft.com/office/drawing/2014/main" id="{18A36217-645D-40DF-897B-2CEE052FC85C}"/>
              </a:ext>
            </a:extLst>
          </p:cNvPr>
          <p:cNvSpPr>
            <a:spLocks noGrp="1"/>
          </p:cNvSpPr>
          <p:nvPr>
            <p:ph type="body" idx="1"/>
          </p:nvPr>
        </p:nvSpPr>
        <p:spPr>
          <a:xfrm>
            <a:off x="569002" y="710650"/>
            <a:ext cx="7374403" cy="639762"/>
          </a:xfrm>
        </p:spPr>
        <p:txBody>
          <a:bodyPr/>
          <a:lstStyle/>
          <a:p>
            <a:r>
              <a:rPr lang="en-US" dirty="0">
                <a:solidFill>
                  <a:srgbClr val="7290C9"/>
                </a:solidFill>
                <a:latin typeface="Impacts"/>
              </a:rPr>
              <a:t>1,000 Native trees &amp; shrubs available for partners!</a:t>
            </a:r>
          </a:p>
        </p:txBody>
      </p:sp>
      <p:sp>
        <p:nvSpPr>
          <p:cNvPr id="4" name="Content Placeholder 3">
            <a:extLst>
              <a:ext uri="{FF2B5EF4-FFF2-40B4-BE49-F238E27FC236}">
                <a16:creationId xmlns:a16="http://schemas.microsoft.com/office/drawing/2014/main" id="{39B8665F-ABAA-478C-8C20-883B7D9BCE41}"/>
              </a:ext>
            </a:extLst>
          </p:cNvPr>
          <p:cNvSpPr>
            <a:spLocks noGrp="1"/>
          </p:cNvSpPr>
          <p:nvPr>
            <p:ph sz="half" idx="2"/>
          </p:nvPr>
        </p:nvSpPr>
        <p:spPr>
          <a:xfrm>
            <a:off x="703910" y="1269053"/>
            <a:ext cx="6521346" cy="2831543"/>
          </a:xfrm>
        </p:spPr>
        <p:txBody>
          <a:bodyPr/>
          <a:lstStyle/>
          <a:p>
            <a:pPr>
              <a:buFont typeface="Wingdings" charset="0"/>
              <a:buChar char="Ø"/>
            </a:pPr>
            <a:r>
              <a:rPr lang="en-US" sz="2000" dirty="0">
                <a:solidFill>
                  <a:srgbClr val="7290C9"/>
                </a:solidFill>
              </a:rPr>
              <a:t>Pick up &amp; delivery- Scheduled for May but subject to change under circumstances </a:t>
            </a:r>
          </a:p>
          <a:p>
            <a:pPr>
              <a:buFont typeface="Wingdings" charset="0"/>
              <a:buChar char="Ø"/>
            </a:pPr>
            <a:r>
              <a:rPr lang="en-US" sz="2000" dirty="0">
                <a:solidFill>
                  <a:srgbClr val="7290C9"/>
                </a:solidFill>
              </a:rPr>
              <a:t>Areas of previous treatment OR areas </a:t>
            </a:r>
            <a:br>
              <a:rPr lang="en-US" sz="2000" dirty="0">
                <a:solidFill>
                  <a:srgbClr val="7290C9"/>
                </a:solidFill>
                <a:ea typeface="+mn-lt"/>
                <a:cs typeface="+mn-lt"/>
              </a:rPr>
            </a:br>
            <a:r>
              <a:rPr lang="en-US" sz="2000" dirty="0">
                <a:solidFill>
                  <a:srgbClr val="7290C9"/>
                </a:solidFill>
              </a:rPr>
              <a:t>at high risk of invasion a “plus”</a:t>
            </a:r>
            <a:endParaRPr lang="en-US" sz="2000" dirty="0"/>
          </a:p>
          <a:p>
            <a:pPr lvl="1">
              <a:buFont typeface="Arial"/>
              <a:buChar char="–"/>
            </a:pPr>
            <a:r>
              <a:rPr lang="en-US" dirty="0">
                <a:solidFill>
                  <a:srgbClr val="7290C9"/>
                </a:solidFill>
              </a:rPr>
              <a:t>Generally high-quality sites that just need “help”</a:t>
            </a:r>
          </a:p>
          <a:p>
            <a:pPr marL="344488" lvl="1" indent="-344488">
              <a:buFont typeface="Wingdings" panose="05000000000000000000" pitchFamily="2" charset="2"/>
              <a:buChar char="Ø"/>
            </a:pPr>
            <a:r>
              <a:rPr lang="en-US" dirty="0">
                <a:solidFill>
                  <a:srgbClr val="7290C9"/>
                </a:solidFill>
              </a:rPr>
              <a:t>Additional funding for partner projects may be available</a:t>
            </a:r>
          </a:p>
          <a:p>
            <a:pPr marL="344488" lvl="1" indent="-344488">
              <a:buFont typeface="Wingdings" panose="05000000000000000000" pitchFamily="2" charset="2"/>
              <a:buChar char="Ø"/>
            </a:pPr>
            <a:r>
              <a:rPr lang="en-US" dirty="0">
                <a:solidFill>
                  <a:srgbClr val="7290C9"/>
                </a:solidFill>
              </a:rPr>
              <a:t>Need 15 acres</a:t>
            </a:r>
          </a:p>
          <a:p>
            <a:pPr marL="344488" lvl="1" indent="-344488">
              <a:buFont typeface="Wingdings" panose="05000000000000000000" pitchFamily="2" charset="2"/>
              <a:buChar char="Ø"/>
            </a:pPr>
            <a:endParaRPr lang="en-US" dirty="0">
              <a:solidFill>
                <a:srgbClr val="7290C9"/>
              </a:solidFill>
            </a:endParaRPr>
          </a:p>
          <a:p>
            <a:pPr lvl="1">
              <a:buFont typeface="Arial"/>
              <a:buChar char="–"/>
            </a:pPr>
            <a:endParaRPr lang="en-US" dirty="0"/>
          </a:p>
          <a:p>
            <a:pPr lvl="1">
              <a:buFont typeface="Arial"/>
              <a:buChar char="–"/>
            </a:pPr>
            <a:endParaRPr lang="en-US" dirty="0">
              <a:solidFill>
                <a:srgbClr val="7290C9"/>
              </a:solidFill>
            </a:endParaRPr>
          </a:p>
          <a:p>
            <a:pPr marL="0" indent="0">
              <a:buNone/>
            </a:pPr>
            <a:endParaRPr lang="en-US" sz="2000" dirty="0">
              <a:solidFill>
                <a:schemeClr val="accent5"/>
              </a:solidFill>
            </a:endParaRPr>
          </a:p>
          <a:p>
            <a:pPr>
              <a:buFont typeface="Wingdings" charset="0"/>
              <a:buChar char="Ø"/>
            </a:pPr>
            <a:endParaRPr lang="en-US" dirty="0">
              <a:solidFill>
                <a:srgbClr val="7290C9"/>
              </a:solidFill>
            </a:endParaRPr>
          </a:p>
          <a:p>
            <a:pPr lvl="1"/>
            <a:endParaRPr lang="en-US" dirty="0">
              <a:solidFill>
                <a:srgbClr val="7290C9"/>
              </a:solidFill>
            </a:endParaRPr>
          </a:p>
          <a:p>
            <a:pPr marL="457200" lvl="1" indent="0">
              <a:buNone/>
            </a:pPr>
            <a:endParaRPr lang="en-US" sz="2000" dirty="0">
              <a:solidFill>
                <a:srgbClr val="7290C9"/>
              </a:solidFill>
            </a:endParaRPr>
          </a:p>
          <a:p>
            <a:pPr marL="0" indent="0">
              <a:buNone/>
            </a:pPr>
            <a:endParaRPr lang="en-US" sz="2000" dirty="0">
              <a:solidFill>
                <a:srgbClr val="7290C9"/>
              </a:solidFill>
            </a:endParaRPr>
          </a:p>
          <a:p>
            <a:pPr marL="0" indent="0">
              <a:buNone/>
            </a:pPr>
            <a:endParaRPr lang="en-US" dirty="0"/>
          </a:p>
        </p:txBody>
      </p:sp>
      <p:pic>
        <p:nvPicPr>
          <p:cNvPr id="11" name="Content Placeholder 10">
            <a:extLst>
              <a:ext uri="{FF2B5EF4-FFF2-40B4-BE49-F238E27FC236}">
                <a16:creationId xmlns:a16="http://schemas.microsoft.com/office/drawing/2014/main" id="{6EB31C47-A594-4A94-B464-F66040FDE2C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433960" y="168443"/>
            <a:ext cx="4361083" cy="3270812"/>
          </a:xfrm>
        </p:spPr>
      </p:pic>
      <p:sp>
        <p:nvSpPr>
          <p:cNvPr id="6" name="TextBox 5">
            <a:extLst>
              <a:ext uri="{FF2B5EF4-FFF2-40B4-BE49-F238E27FC236}">
                <a16:creationId xmlns:a16="http://schemas.microsoft.com/office/drawing/2014/main" id="{ACDE54FE-FE96-46A6-BFE0-648C3963EF80}"/>
              </a:ext>
            </a:extLst>
          </p:cNvPr>
          <p:cNvSpPr txBox="1"/>
          <p:nvPr/>
        </p:nvSpPr>
        <p:spPr>
          <a:xfrm>
            <a:off x="376199" y="3752696"/>
            <a:ext cx="4445391" cy="4247317"/>
          </a:xfrm>
          <a:prstGeom prst="rect">
            <a:avLst/>
          </a:prstGeom>
          <a:noFill/>
        </p:spPr>
        <p:txBody>
          <a:bodyPr wrap="square" rtlCol="0">
            <a:spAutoFit/>
          </a:bodyPr>
          <a:lstStyle/>
          <a:p>
            <a:r>
              <a:rPr lang="en-US" b="1" u="sng" dirty="0">
                <a:solidFill>
                  <a:schemeClr val="accent5"/>
                </a:solidFill>
              </a:rPr>
              <a:t>Some Species on List:</a:t>
            </a:r>
          </a:p>
          <a:p>
            <a:r>
              <a:rPr lang="en-US" dirty="0">
                <a:solidFill>
                  <a:schemeClr val="accent5"/>
                </a:solidFill>
              </a:rPr>
              <a:t>American Elder</a:t>
            </a:r>
          </a:p>
          <a:p>
            <a:r>
              <a:rPr lang="en-US" dirty="0">
                <a:solidFill>
                  <a:schemeClr val="accent5"/>
                </a:solidFill>
              </a:rPr>
              <a:t>Black Chokeberry</a:t>
            </a:r>
          </a:p>
          <a:p>
            <a:r>
              <a:rPr lang="en-US" dirty="0">
                <a:solidFill>
                  <a:schemeClr val="accent5"/>
                </a:solidFill>
              </a:rPr>
              <a:t>Common Ninebark</a:t>
            </a:r>
          </a:p>
          <a:p>
            <a:r>
              <a:rPr lang="en-US" dirty="0">
                <a:solidFill>
                  <a:schemeClr val="accent5"/>
                </a:solidFill>
              </a:rPr>
              <a:t>Eastern Red Cedar</a:t>
            </a:r>
          </a:p>
          <a:p>
            <a:r>
              <a:rPr lang="en-US" dirty="0">
                <a:solidFill>
                  <a:schemeClr val="accent5"/>
                </a:solidFill>
              </a:rPr>
              <a:t>Gray Dogwood</a:t>
            </a:r>
          </a:p>
          <a:p>
            <a:r>
              <a:rPr lang="en-US" dirty="0">
                <a:solidFill>
                  <a:schemeClr val="accent5"/>
                </a:solidFill>
              </a:rPr>
              <a:t>Nannyberry</a:t>
            </a:r>
          </a:p>
          <a:p>
            <a:r>
              <a:rPr lang="en-US" dirty="0">
                <a:solidFill>
                  <a:schemeClr val="accent5"/>
                </a:solidFill>
              </a:rPr>
              <a:t>Red-Berried Elder</a:t>
            </a:r>
          </a:p>
          <a:p>
            <a:r>
              <a:rPr lang="en-US" dirty="0">
                <a:solidFill>
                  <a:schemeClr val="accent5"/>
                </a:solidFill>
              </a:rPr>
              <a:t>Spicebush</a:t>
            </a:r>
          </a:p>
          <a:p>
            <a:r>
              <a:rPr lang="en-US" dirty="0">
                <a:solidFill>
                  <a:schemeClr val="accent5"/>
                </a:solidFill>
              </a:rPr>
              <a:t>Tamarack</a:t>
            </a:r>
          </a:p>
          <a:p>
            <a:r>
              <a:rPr lang="en-US" sz="1200" b="1" dirty="0">
                <a:solidFill>
                  <a:schemeClr val="accent5"/>
                </a:solidFill>
              </a:rPr>
              <a:t>*Ask for the full list!</a:t>
            </a: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p:txBody>
      </p:sp>
      <p:sp>
        <p:nvSpPr>
          <p:cNvPr id="9" name="TextBox 1">
            <a:extLst>
              <a:ext uri="{FF2B5EF4-FFF2-40B4-BE49-F238E27FC236}">
                <a16:creationId xmlns:a16="http://schemas.microsoft.com/office/drawing/2014/main" id="{08C10D6B-BA6E-49D9-B529-5653B9393141}"/>
              </a:ext>
            </a:extLst>
          </p:cNvPr>
          <p:cNvSpPr txBox="1"/>
          <p:nvPr/>
        </p:nvSpPr>
        <p:spPr>
          <a:xfrm>
            <a:off x="7433960" y="3161527"/>
            <a:ext cx="4361083" cy="276999"/>
          </a:xfrm>
          <a:prstGeom prst="rect">
            <a:avLst/>
          </a:prstGeom>
          <a:solidFill>
            <a:srgbClr val="FFFFFF"/>
          </a:solidFill>
          <a:ln>
            <a:solidFill>
              <a:schemeClr val="accent5"/>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5"/>
                </a:solidFill>
                <a:highlight>
                  <a:srgbClr val="FFFFFF"/>
                </a:highlight>
              </a:rPr>
              <a:t>Maple Bay Natural Area Wetland Restoration</a:t>
            </a:r>
          </a:p>
        </p:txBody>
      </p:sp>
      <p:pic>
        <p:nvPicPr>
          <p:cNvPr id="13" name="Picture 12">
            <a:extLst>
              <a:ext uri="{FF2B5EF4-FFF2-40B4-BE49-F238E27FC236}">
                <a16:creationId xmlns:a16="http://schemas.microsoft.com/office/drawing/2014/main" id="{B1FD97E0-D20F-4A45-862E-CCDA320F1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3960" y="3519446"/>
            <a:ext cx="4361083" cy="3270812"/>
          </a:xfrm>
          <a:prstGeom prst="rect">
            <a:avLst/>
          </a:prstGeom>
        </p:spPr>
      </p:pic>
      <p:pic>
        <p:nvPicPr>
          <p:cNvPr id="10" name="Picture 18" descr="A picture containing grass, outdoor, person&#10;&#10;Description generated with very high confidence">
            <a:extLst>
              <a:ext uri="{FF2B5EF4-FFF2-40B4-BE49-F238E27FC236}">
                <a16:creationId xmlns:a16="http://schemas.microsoft.com/office/drawing/2014/main" id="{A1895867-0BEF-472D-98AC-98F9A1C0FF8B}"/>
              </a:ext>
            </a:extLst>
          </p:cNvPr>
          <p:cNvPicPr>
            <a:picLocks noChangeAspect="1"/>
          </p:cNvPicPr>
          <p:nvPr/>
        </p:nvPicPr>
        <p:blipFill>
          <a:blip r:embed="rId4"/>
          <a:stretch>
            <a:fillRect/>
          </a:stretch>
        </p:blipFill>
        <p:spPr>
          <a:xfrm>
            <a:off x="2988569" y="3517368"/>
            <a:ext cx="4328898" cy="3272890"/>
          </a:xfrm>
          <a:prstGeom prst="rect">
            <a:avLst/>
          </a:prstGeom>
        </p:spPr>
      </p:pic>
      <p:sp>
        <p:nvSpPr>
          <p:cNvPr id="12" name="TextBox 1">
            <a:extLst>
              <a:ext uri="{FF2B5EF4-FFF2-40B4-BE49-F238E27FC236}">
                <a16:creationId xmlns:a16="http://schemas.microsoft.com/office/drawing/2014/main" id="{F772CEDE-E72B-4EC8-BE3F-C5A01C0FBAFE}"/>
              </a:ext>
            </a:extLst>
          </p:cNvPr>
          <p:cNvSpPr txBox="1"/>
          <p:nvPr/>
        </p:nvSpPr>
        <p:spPr>
          <a:xfrm>
            <a:off x="2988570" y="6565613"/>
            <a:ext cx="4328898" cy="276999"/>
          </a:xfrm>
          <a:prstGeom prst="rect">
            <a:avLst/>
          </a:prstGeom>
          <a:solidFill>
            <a:srgbClr val="FFFFFF"/>
          </a:solidFill>
          <a:ln>
            <a:solidFill>
              <a:schemeClr val="accent5"/>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highlight>
                  <a:srgbClr val="FFFFFF"/>
                </a:highlight>
              </a:rPr>
              <a:t>Getting seedlings ready at Chippewa Run Natural Area</a:t>
            </a:r>
          </a:p>
        </p:txBody>
      </p:sp>
      <p:sp>
        <p:nvSpPr>
          <p:cNvPr id="15" name="TextBox 1">
            <a:extLst>
              <a:ext uri="{FF2B5EF4-FFF2-40B4-BE49-F238E27FC236}">
                <a16:creationId xmlns:a16="http://schemas.microsoft.com/office/drawing/2014/main" id="{2444B6D1-CAA2-4FCA-8320-A34DBC78FBBC}"/>
              </a:ext>
            </a:extLst>
          </p:cNvPr>
          <p:cNvSpPr txBox="1"/>
          <p:nvPr/>
        </p:nvSpPr>
        <p:spPr>
          <a:xfrm>
            <a:off x="7433959" y="6565613"/>
            <a:ext cx="4361083" cy="276999"/>
          </a:xfrm>
          <a:prstGeom prst="rect">
            <a:avLst/>
          </a:prstGeom>
          <a:solidFill>
            <a:srgbClr val="FFFFFF"/>
          </a:solidFill>
          <a:ln>
            <a:solidFill>
              <a:schemeClr val="accent5"/>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highlight>
                  <a:srgbClr val="FFFFFF"/>
                </a:highlight>
              </a:rPr>
              <a:t>Planting trees at Traverse City Light &amp; Power property</a:t>
            </a:r>
          </a:p>
        </p:txBody>
      </p:sp>
    </p:spTree>
    <p:extLst>
      <p:ext uri="{BB962C8B-B14F-4D97-AF65-F5344CB8AC3E}">
        <p14:creationId xmlns:p14="http://schemas.microsoft.com/office/powerpoint/2010/main" val="3773170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B347-FE35-452F-BABC-2816BBC5DA58}"/>
              </a:ext>
            </a:extLst>
          </p:cNvPr>
          <p:cNvSpPr>
            <a:spLocks noGrp="1"/>
          </p:cNvSpPr>
          <p:nvPr>
            <p:ph type="title"/>
          </p:nvPr>
        </p:nvSpPr>
        <p:spPr>
          <a:xfrm>
            <a:off x="762001" y="803325"/>
            <a:ext cx="5314536" cy="1325563"/>
          </a:xfrm>
        </p:spPr>
        <p:txBody>
          <a:bodyPr>
            <a:normAutofit/>
          </a:bodyPr>
          <a:lstStyle/>
          <a:p>
            <a:r>
              <a:rPr lang="en-US" dirty="0">
                <a:solidFill>
                  <a:schemeClr val="tx1">
                    <a:lumMod val="75000"/>
                  </a:schemeClr>
                </a:solidFill>
                <a:latin typeface="Impact" panose="020B0806030902050204" pitchFamily="34" charset="0"/>
              </a:rPr>
              <a:t>HWA  Survey Updates</a:t>
            </a:r>
          </a:p>
        </p:txBody>
      </p:sp>
      <p:sp>
        <p:nvSpPr>
          <p:cNvPr id="3" name="Content Placeholder 2">
            <a:extLst>
              <a:ext uri="{FF2B5EF4-FFF2-40B4-BE49-F238E27FC236}">
                <a16:creationId xmlns:a16="http://schemas.microsoft.com/office/drawing/2014/main" id="{4F123852-C98F-4973-9870-F773A6375366}"/>
              </a:ext>
            </a:extLst>
          </p:cNvPr>
          <p:cNvSpPr>
            <a:spLocks noGrp="1"/>
          </p:cNvSpPr>
          <p:nvPr>
            <p:ph idx="1"/>
          </p:nvPr>
        </p:nvSpPr>
        <p:spPr>
          <a:xfrm>
            <a:off x="762000" y="2279018"/>
            <a:ext cx="5314543" cy="3375920"/>
          </a:xfrm>
        </p:spPr>
        <p:txBody>
          <a:bodyPr anchor="t">
            <a:normAutofit fontScale="92500" lnSpcReduction="10000"/>
          </a:bodyPr>
          <a:lstStyle/>
          <a:p>
            <a:pPr marL="0" indent="0">
              <a:buNone/>
            </a:pPr>
            <a:r>
              <a:rPr lang="en-US" sz="2000" dirty="0">
                <a:solidFill>
                  <a:srgbClr val="FFFFFF"/>
                </a:solidFill>
              </a:rPr>
              <a:t>Surveys are complete for the 2020 season due to stay-at-home restrictions. </a:t>
            </a:r>
          </a:p>
          <a:p>
            <a:pPr marL="0" indent="0">
              <a:buNone/>
            </a:pPr>
            <a:endParaRPr lang="en-US" sz="2000" dirty="0">
              <a:solidFill>
                <a:srgbClr val="FFFFFF"/>
              </a:solidFill>
            </a:endParaRPr>
          </a:p>
          <a:p>
            <a:r>
              <a:rPr lang="en-US" sz="2000" dirty="0">
                <a:solidFill>
                  <a:srgbClr val="FFFFFF"/>
                </a:solidFill>
              </a:rPr>
              <a:t>Acres:  1203</a:t>
            </a:r>
          </a:p>
          <a:p>
            <a:r>
              <a:rPr lang="en-US" sz="2000" dirty="0">
                <a:solidFill>
                  <a:srgbClr val="FFFFFF"/>
                </a:solidFill>
              </a:rPr>
              <a:t>Sites:  113 </a:t>
            </a:r>
          </a:p>
          <a:p>
            <a:pPr lvl="1"/>
            <a:r>
              <a:rPr lang="en-US" sz="1600" dirty="0">
                <a:solidFill>
                  <a:srgbClr val="FFFFFF"/>
                </a:solidFill>
              </a:rPr>
              <a:t>Public: 30</a:t>
            </a:r>
          </a:p>
          <a:p>
            <a:pPr lvl="1"/>
            <a:r>
              <a:rPr lang="en-US" sz="1600" dirty="0">
                <a:solidFill>
                  <a:srgbClr val="FFFFFF"/>
                </a:solidFill>
              </a:rPr>
              <a:t>Private:  82</a:t>
            </a:r>
          </a:p>
          <a:p>
            <a:r>
              <a:rPr lang="en-US" sz="2000" dirty="0">
                <a:solidFill>
                  <a:srgbClr val="FFFFFF"/>
                </a:solidFill>
              </a:rPr>
              <a:t>Significantly milder winter! </a:t>
            </a:r>
          </a:p>
          <a:p>
            <a:r>
              <a:rPr lang="en-US" sz="2000" dirty="0">
                <a:solidFill>
                  <a:srgbClr val="FFFFFF"/>
                </a:solidFill>
              </a:rPr>
              <a:t>Possible extension for the grant due to an early cut-off and extra grant money. </a:t>
            </a:r>
          </a:p>
          <a:p>
            <a:pPr lvl="1"/>
            <a:r>
              <a:rPr lang="en-US" sz="1600" dirty="0">
                <a:solidFill>
                  <a:srgbClr val="FFFFFF"/>
                </a:solidFill>
              </a:rPr>
              <a:t>Winter 2021—thoughts on focus areas? </a:t>
            </a:r>
          </a:p>
          <a:p>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hanks to Sam Griffin for providing the best assistance in surveying">
            <a:extLst>
              <a:ext uri="{FF2B5EF4-FFF2-40B4-BE49-F238E27FC236}">
                <a16:creationId xmlns:a16="http://schemas.microsoft.com/office/drawing/2014/main" id="{65145FD5-A3EF-4CB4-A1F1-D2EE655B953D}"/>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76" r="3" b="19789"/>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3446170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0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a:solidFill>
                  <a:srgbClr val="FFFFFF"/>
                </a:solidFill>
                <a:latin typeface="Impact" pitchFamily="34" charset="0"/>
              </a:rPr>
              <a:t>MISIN</a:t>
            </a:r>
            <a:br>
              <a:rPr lang="en-US">
                <a:solidFill>
                  <a:srgbClr val="FFFFFF"/>
                </a:solidFill>
                <a:latin typeface="Impact" pitchFamily="34" charset="0"/>
              </a:rPr>
            </a:br>
            <a:r>
              <a:rPr lang="en-US">
                <a:solidFill>
                  <a:srgbClr val="FFFFFF"/>
                </a:solidFill>
                <a:latin typeface="+mn-lt"/>
              </a:rPr>
              <a:t>www.misin.msu.edu</a:t>
            </a:r>
          </a:p>
        </p:txBody>
      </p:sp>
      <p:pic>
        <p:nvPicPr>
          <p:cNvPr id="4" name="Picture 2" descr="S:\Images\Conservation Team\ISN\MISIN ap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4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533400"/>
            <a:ext cx="3424739" cy="5714999"/>
          </a:xfrm>
        </p:spPr>
        <p:txBody>
          <a:bodyPr anchor="ctr">
            <a:normAutofit lnSpcReduction="10000"/>
          </a:bodyPr>
          <a:lstStyle/>
          <a:p>
            <a:r>
              <a:rPr lang="en-US" sz="2800">
                <a:solidFill>
                  <a:srgbClr val="FFFFFF"/>
                </a:solidFill>
              </a:rPr>
              <a:t>Data Submission</a:t>
            </a:r>
          </a:p>
          <a:p>
            <a:pPr lvl="1"/>
            <a:r>
              <a:rPr lang="en-US">
                <a:solidFill>
                  <a:srgbClr val="FFFFFF"/>
                </a:solidFill>
              </a:rPr>
              <a:t>Web</a:t>
            </a:r>
          </a:p>
          <a:p>
            <a:pPr lvl="1"/>
            <a:r>
              <a:rPr lang="en-US">
                <a:solidFill>
                  <a:srgbClr val="FFFFFF"/>
                </a:solidFill>
              </a:rPr>
              <a:t>App (Apple &amp; Android)</a:t>
            </a:r>
          </a:p>
          <a:p>
            <a:r>
              <a:rPr lang="en-US" sz="2800">
                <a:solidFill>
                  <a:srgbClr val="FFFFFF"/>
                </a:solidFill>
              </a:rPr>
              <a:t>Identification resources</a:t>
            </a:r>
          </a:p>
          <a:p>
            <a:pPr lvl="1"/>
            <a:r>
              <a:rPr lang="en-US">
                <a:solidFill>
                  <a:srgbClr val="FFFFFF"/>
                </a:solidFill>
              </a:rPr>
              <a:t>1pg (Species Information)</a:t>
            </a:r>
          </a:p>
          <a:p>
            <a:pPr lvl="1"/>
            <a:r>
              <a:rPr lang="en-US">
                <a:solidFill>
                  <a:srgbClr val="FFFFFF"/>
                </a:solidFill>
              </a:rPr>
              <a:t>Training modules (Tools&gt;&gt;Training Modules)</a:t>
            </a:r>
          </a:p>
          <a:p>
            <a:r>
              <a:rPr lang="en-US" sz="2800">
                <a:solidFill>
                  <a:srgbClr val="FFFFFF"/>
                </a:solidFill>
              </a:rPr>
              <a:t>Treatment Tracking</a:t>
            </a:r>
          </a:p>
        </p:txBody>
      </p:sp>
    </p:spTree>
    <p:extLst>
      <p:ext uri="{BB962C8B-B14F-4D97-AF65-F5344CB8AC3E}">
        <p14:creationId xmlns:p14="http://schemas.microsoft.com/office/powerpoint/2010/main" val="258087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3107AB-0D04-4333-ACDB-FE3596501141}"/>
              </a:ext>
            </a:extLst>
          </p:cNvPr>
          <p:cNvSpPr>
            <a:spLocks noGrp="1"/>
          </p:cNvSpPr>
          <p:nvPr>
            <p:ph type="title"/>
          </p:nvPr>
        </p:nvSpPr>
        <p:spPr>
          <a:xfrm>
            <a:off x="164893" y="236396"/>
            <a:ext cx="4287186" cy="1157690"/>
          </a:xfrm>
          <a:noFill/>
          <a:ln w="19050">
            <a:noFill/>
          </a:ln>
        </p:spPr>
        <p:txBody>
          <a:bodyPr wrap="square">
            <a:noAutofit/>
          </a:bodyPr>
          <a:lstStyle/>
          <a:p>
            <a:r>
              <a:rPr lang="en-US" sz="3600">
                <a:solidFill>
                  <a:schemeClr val="bg1"/>
                </a:solidFill>
                <a:latin typeface="Impact" panose="020B0806030902050204" pitchFamily="34" charset="0"/>
              </a:rPr>
              <a:t>Resources Reminder</a:t>
            </a:r>
          </a:p>
        </p:txBody>
      </p:sp>
      <p:sp>
        <p:nvSpPr>
          <p:cNvPr id="3" name="Content Placeholder 2">
            <a:extLst>
              <a:ext uri="{FF2B5EF4-FFF2-40B4-BE49-F238E27FC236}">
                <a16:creationId xmlns:a16="http://schemas.microsoft.com/office/drawing/2014/main" id="{0F5BC99A-84E5-423E-986C-223A8A86B03F}"/>
              </a:ext>
            </a:extLst>
          </p:cNvPr>
          <p:cNvSpPr>
            <a:spLocks noGrp="1"/>
          </p:cNvSpPr>
          <p:nvPr>
            <p:ph idx="1"/>
          </p:nvPr>
        </p:nvSpPr>
        <p:spPr>
          <a:xfrm>
            <a:off x="419725" y="1422167"/>
            <a:ext cx="4032353" cy="4916309"/>
          </a:xfrm>
        </p:spPr>
        <p:txBody>
          <a:bodyPr>
            <a:normAutofit/>
          </a:bodyPr>
          <a:lstStyle/>
          <a:p>
            <a:pPr>
              <a:lnSpc>
                <a:spcPct val="90000"/>
              </a:lnSpc>
            </a:pPr>
            <a:r>
              <a:rPr lang="en-US" sz="2400" u="sng">
                <a:solidFill>
                  <a:schemeClr val="accent1"/>
                </a:solidFill>
              </a:rPr>
              <a:t>HabitatMatters.org/other-information</a:t>
            </a:r>
          </a:p>
          <a:p>
            <a:pPr lvl="1">
              <a:lnSpc>
                <a:spcPct val="90000"/>
              </a:lnSpc>
            </a:pPr>
            <a:r>
              <a:rPr lang="en-US" sz="2400">
                <a:solidFill>
                  <a:schemeClr val="accent1"/>
                </a:solidFill>
              </a:rPr>
              <a:t>Decontamination Protocols</a:t>
            </a:r>
          </a:p>
          <a:p>
            <a:pPr lvl="1">
              <a:lnSpc>
                <a:spcPct val="90000"/>
              </a:lnSpc>
            </a:pPr>
            <a:r>
              <a:rPr lang="en-US" sz="2400">
                <a:solidFill>
                  <a:schemeClr val="accent1"/>
                </a:solidFill>
              </a:rPr>
              <a:t>Planting Guides (municipalities)</a:t>
            </a:r>
          </a:p>
          <a:p>
            <a:pPr lvl="1">
              <a:lnSpc>
                <a:spcPct val="90000"/>
              </a:lnSpc>
            </a:pPr>
            <a:r>
              <a:rPr lang="en-US" sz="2400">
                <a:solidFill>
                  <a:schemeClr val="accent1"/>
                </a:solidFill>
              </a:rPr>
              <a:t>Print &amp; Online resource lists</a:t>
            </a:r>
            <a:br>
              <a:rPr lang="en-US" sz="2400">
                <a:solidFill>
                  <a:schemeClr val="accent1"/>
                </a:solidFill>
              </a:rPr>
            </a:br>
            <a:endParaRPr lang="en-US" sz="2400">
              <a:solidFill>
                <a:schemeClr val="accent1"/>
              </a:solidFill>
            </a:endParaRPr>
          </a:p>
          <a:p>
            <a:pPr>
              <a:lnSpc>
                <a:spcPct val="90000"/>
              </a:lnSpc>
            </a:pPr>
            <a:r>
              <a:rPr lang="en-US" sz="2400">
                <a:solidFill>
                  <a:schemeClr val="accent1"/>
                </a:solidFill>
              </a:rPr>
              <a:t>MISC Forum (</a:t>
            </a:r>
            <a:r>
              <a:rPr lang="en-US" sz="2400">
                <a:solidFill>
                  <a:schemeClr val="accent1"/>
                </a:solidFill>
                <a:hlinkClick r:id="rId2">
                  <a:extLst>
                    <a:ext uri="{A12FA001-AC4F-418D-AE19-62706E023703}">
                      <ahyp:hlinkClr xmlns:ahyp="http://schemas.microsoft.com/office/drawing/2018/hyperlinkcolor" val="tx"/>
                    </a:ext>
                  </a:extLst>
                </a:hlinkClick>
              </a:rPr>
              <a:t>forum.michiganinvasives.org/</a:t>
            </a:r>
            <a:r>
              <a:rPr lang="en-US" sz="2400">
                <a:solidFill>
                  <a:schemeClr val="accent1"/>
                </a:solidFill>
              </a:rPr>
              <a:t>)</a:t>
            </a:r>
          </a:p>
          <a:p>
            <a:pPr>
              <a:lnSpc>
                <a:spcPct val="90000"/>
              </a:lnSpc>
            </a:pPr>
            <a:endParaRPr lang="en-US" sz="2400">
              <a:solidFill>
                <a:schemeClr val="accent1"/>
              </a:solidFill>
            </a:endParaRPr>
          </a:p>
        </p:txBody>
      </p:sp>
      <p:pic>
        <p:nvPicPr>
          <p:cNvPr id="5" name="Picture 4">
            <a:extLst>
              <a:ext uri="{FF2B5EF4-FFF2-40B4-BE49-F238E27FC236}">
                <a16:creationId xmlns:a16="http://schemas.microsoft.com/office/drawing/2014/main" id="{AE76AA9D-E781-4347-85DD-1239850F9ECD}"/>
              </a:ext>
            </a:extLst>
          </p:cNvPr>
          <p:cNvPicPr>
            <a:picLocks noChangeAspect="1"/>
          </p:cNvPicPr>
          <p:nvPr/>
        </p:nvPicPr>
        <p:blipFill>
          <a:blip r:embed="rId3"/>
          <a:stretch>
            <a:fillRect/>
          </a:stretch>
        </p:blipFill>
        <p:spPr>
          <a:xfrm>
            <a:off x="4909128" y="931414"/>
            <a:ext cx="7060314" cy="4995171"/>
          </a:xfrm>
          <a:prstGeom prst="rect">
            <a:avLst/>
          </a:prstGeom>
        </p:spPr>
      </p:pic>
    </p:spTree>
    <p:extLst>
      <p:ext uri="{BB962C8B-B14F-4D97-AF65-F5344CB8AC3E}">
        <p14:creationId xmlns:p14="http://schemas.microsoft.com/office/powerpoint/2010/main" val="1458525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solidFill>
                  <a:schemeClr val="bg1"/>
                </a:solidFill>
                <a:latin typeface="Impact" pitchFamily="34" charset="0"/>
              </a:rPr>
              <a:t>Grants Update</a:t>
            </a:r>
            <a:br>
              <a:rPr lang="en-US" dirty="0">
                <a:solidFill>
                  <a:schemeClr val="bg1"/>
                </a:solidFill>
                <a:latin typeface="Impact" pitchFamily="34" charset="0"/>
              </a:rPr>
            </a:br>
            <a:r>
              <a:rPr lang="en-US" sz="3200" dirty="0">
                <a:solidFill>
                  <a:schemeClr val="bg1"/>
                </a:solidFill>
                <a:latin typeface="+mn-lt"/>
              </a:rPr>
              <a:t>Current Grants</a:t>
            </a:r>
            <a:endParaRPr lang="en-US" dirty="0">
              <a:solidFill>
                <a:schemeClr val="bg1"/>
              </a:solidFill>
              <a:latin typeface="+mn-lt"/>
            </a:endParaRPr>
          </a:p>
        </p:txBody>
      </p:sp>
      <p:sp>
        <p:nvSpPr>
          <p:cNvPr id="3" name="Content Placeholder 2"/>
          <p:cNvSpPr>
            <a:spLocks noGrp="1"/>
          </p:cNvSpPr>
          <p:nvPr>
            <p:ph idx="1"/>
          </p:nvPr>
        </p:nvSpPr>
        <p:spPr>
          <a:xfrm>
            <a:off x="381000" y="2121407"/>
            <a:ext cx="5715000" cy="4483929"/>
          </a:xfrm>
        </p:spPr>
        <p:txBody>
          <a:bodyPr/>
          <a:lstStyle/>
          <a:p>
            <a:r>
              <a:rPr lang="en-US" sz="2400" dirty="0">
                <a:solidFill>
                  <a:schemeClr val="accent1"/>
                </a:solidFill>
              </a:rPr>
              <a:t>MISGP 2018 CISMA</a:t>
            </a:r>
          </a:p>
          <a:p>
            <a:pPr lvl="1"/>
            <a:r>
              <a:rPr lang="en-US" sz="2000" dirty="0">
                <a:solidFill>
                  <a:schemeClr val="accent1"/>
                </a:solidFill>
              </a:rPr>
              <a:t>Closing out</a:t>
            </a:r>
          </a:p>
          <a:p>
            <a:r>
              <a:rPr lang="en-US" sz="2400" dirty="0">
                <a:solidFill>
                  <a:schemeClr val="accent1"/>
                </a:solidFill>
              </a:rPr>
              <a:t>MISGP 2018 Project</a:t>
            </a:r>
          </a:p>
          <a:p>
            <a:pPr lvl="1"/>
            <a:r>
              <a:rPr lang="en-US" sz="2000" dirty="0">
                <a:solidFill>
                  <a:schemeClr val="accent1"/>
                </a:solidFill>
              </a:rPr>
              <a:t>2020 Crew</a:t>
            </a:r>
          </a:p>
          <a:p>
            <a:pPr lvl="1"/>
            <a:r>
              <a:rPr lang="en-US" sz="2000" dirty="0">
                <a:solidFill>
                  <a:schemeClr val="accent1"/>
                </a:solidFill>
              </a:rPr>
              <a:t>Treatments, outreach, “leadership in IS work”</a:t>
            </a:r>
          </a:p>
          <a:p>
            <a:r>
              <a:rPr lang="en-US" sz="2400" dirty="0">
                <a:solidFill>
                  <a:schemeClr val="accent1"/>
                </a:solidFill>
              </a:rPr>
              <a:t>TNC HWA subgrant</a:t>
            </a:r>
          </a:p>
          <a:p>
            <a:pPr lvl="1"/>
            <a:r>
              <a:rPr lang="en-US" sz="1800" dirty="0">
                <a:solidFill>
                  <a:schemeClr val="accent1"/>
                </a:solidFill>
              </a:rPr>
              <a:t>Closing out?</a:t>
            </a:r>
          </a:p>
          <a:p>
            <a:r>
              <a:rPr lang="en-US" sz="2400" dirty="0">
                <a:solidFill>
                  <a:schemeClr val="accent1"/>
                </a:solidFill>
              </a:rPr>
              <a:t>MISGP 2019 CISMA</a:t>
            </a:r>
          </a:p>
          <a:p>
            <a:pPr lvl="1"/>
            <a:r>
              <a:rPr lang="en-US" sz="2000" dirty="0">
                <a:solidFill>
                  <a:schemeClr val="accent1"/>
                </a:solidFill>
              </a:rPr>
              <a:t>Basic functions, outreach</a:t>
            </a:r>
          </a:p>
        </p:txBody>
      </p:sp>
      <p:sp>
        <p:nvSpPr>
          <p:cNvPr id="4" name="Rectangle 3">
            <a:extLst>
              <a:ext uri="{FF2B5EF4-FFF2-40B4-BE49-F238E27FC236}">
                <a16:creationId xmlns:a16="http://schemas.microsoft.com/office/drawing/2014/main" id="{515B9744-90A7-44E0-B13D-6A54FF7992AE}"/>
              </a:ext>
            </a:extLst>
          </p:cNvPr>
          <p:cNvSpPr/>
          <p:nvPr/>
        </p:nvSpPr>
        <p:spPr>
          <a:xfrm>
            <a:off x="3048000" y="1141237"/>
            <a:ext cx="6096000" cy="954107"/>
          </a:xfrm>
          <a:prstGeom prst="rect">
            <a:avLst/>
          </a:prstGeom>
        </p:spPr>
        <p:txBody>
          <a:bodyPr>
            <a:spAutoFit/>
          </a:bodyPr>
          <a:lstStyle/>
          <a:p>
            <a:pPr algn="ctr"/>
            <a:r>
              <a:rPr lang="en-US" sz="2800" b="1" dirty="0">
                <a:solidFill>
                  <a:schemeClr val="accent1"/>
                </a:solidFill>
              </a:rPr>
              <a:t>Fully funded through June 2021</a:t>
            </a:r>
          </a:p>
          <a:p>
            <a:pPr algn="ctr"/>
            <a:r>
              <a:rPr lang="en-US" sz="2800" b="1" dirty="0">
                <a:solidFill>
                  <a:schemeClr val="accent1"/>
                </a:solidFill>
              </a:rPr>
              <a:t>Strongly funded to 2022</a:t>
            </a:r>
          </a:p>
        </p:txBody>
      </p:sp>
      <p:sp>
        <p:nvSpPr>
          <p:cNvPr id="7" name="Content Placeholder 2">
            <a:extLst>
              <a:ext uri="{FF2B5EF4-FFF2-40B4-BE49-F238E27FC236}">
                <a16:creationId xmlns:a16="http://schemas.microsoft.com/office/drawing/2014/main" id="{B5EF213B-426A-43C5-9DAA-1A6AE913432D}"/>
              </a:ext>
            </a:extLst>
          </p:cNvPr>
          <p:cNvSpPr txBox="1">
            <a:spLocks/>
          </p:cNvSpPr>
          <p:nvPr/>
        </p:nvSpPr>
        <p:spPr bwMode="auto">
          <a:xfrm>
            <a:off x="6096000" y="2095344"/>
            <a:ext cx="5876544" cy="448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accent1"/>
                </a:solidFill>
              </a:rPr>
              <a:t>MISGP 2019 </a:t>
            </a:r>
            <a:r>
              <a:rPr lang="en-US" sz="2400" i="1" dirty="0">
                <a:solidFill>
                  <a:schemeClr val="accent1"/>
                </a:solidFill>
              </a:rPr>
              <a:t>GBB</a:t>
            </a:r>
            <a:endParaRPr lang="en-US" sz="2400" dirty="0">
              <a:solidFill>
                <a:schemeClr val="accent1"/>
              </a:solidFill>
            </a:endParaRPr>
          </a:p>
          <a:p>
            <a:pPr lvl="1"/>
            <a:r>
              <a:rPr lang="en-US" sz="2000" dirty="0">
                <a:solidFill>
                  <a:schemeClr val="accent1"/>
                </a:solidFill>
              </a:rPr>
              <a:t>Strengthen current program</a:t>
            </a:r>
          </a:p>
          <a:p>
            <a:pPr lvl="1"/>
            <a:r>
              <a:rPr lang="en-US" sz="2000" dirty="0">
                <a:solidFill>
                  <a:schemeClr val="accent1"/>
                </a:solidFill>
              </a:rPr>
              <a:t>Bring </a:t>
            </a:r>
            <a:r>
              <a:rPr lang="en-US" sz="2000" i="1" dirty="0">
                <a:solidFill>
                  <a:schemeClr val="accent1"/>
                </a:solidFill>
              </a:rPr>
              <a:t>GBB</a:t>
            </a:r>
            <a:r>
              <a:rPr lang="en-US" sz="2000" dirty="0">
                <a:solidFill>
                  <a:schemeClr val="accent1"/>
                </a:solidFill>
              </a:rPr>
              <a:t> state-wide!</a:t>
            </a:r>
          </a:p>
          <a:p>
            <a:r>
              <a:rPr lang="en-US" sz="2400" dirty="0">
                <a:solidFill>
                  <a:schemeClr val="accent1"/>
                </a:solidFill>
              </a:rPr>
              <a:t>USFS CWMA 2019</a:t>
            </a:r>
          </a:p>
          <a:p>
            <a:pPr lvl="1"/>
            <a:r>
              <a:rPr lang="en-US" sz="2000" dirty="0">
                <a:solidFill>
                  <a:schemeClr val="accent1"/>
                </a:solidFill>
              </a:rPr>
              <a:t>Treatment, outreach, staff time</a:t>
            </a:r>
          </a:p>
        </p:txBody>
      </p:sp>
    </p:spTree>
    <p:extLst>
      <p:ext uri="{BB962C8B-B14F-4D97-AF65-F5344CB8AC3E}">
        <p14:creationId xmlns:p14="http://schemas.microsoft.com/office/powerpoint/2010/main" val="1880960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latin typeface="Impact" pitchFamily="34" charset="0"/>
              </a:rPr>
              <a:t>Upcoming Grants</a:t>
            </a:r>
          </a:p>
        </p:txBody>
      </p:sp>
      <p:pic>
        <p:nvPicPr>
          <p:cNvPr id="7" name="Picture 6">
            <a:extLst>
              <a:ext uri="{FF2B5EF4-FFF2-40B4-BE49-F238E27FC236}">
                <a16:creationId xmlns:a16="http://schemas.microsoft.com/office/drawing/2014/main" id="{5407F772-3BFE-4A19-AA2D-C9E738380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848" y="2828544"/>
            <a:ext cx="5006424" cy="3754818"/>
          </a:xfrm>
          <a:prstGeom prst="rect">
            <a:avLst/>
          </a:prstGeom>
          <a:ln>
            <a:noFill/>
          </a:ln>
          <a:effectLst>
            <a:softEdge rad="112500"/>
          </a:effectLst>
        </p:spPr>
      </p:pic>
      <p:sp>
        <p:nvSpPr>
          <p:cNvPr id="6" name="Content Placeholder 2">
            <a:extLst>
              <a:ext uri="{FF2B5EF4-FFF2-40B4-BE49-F238E27FC236}">
                <a16:creationId xmlns:a16="http://schemas.microsoft.com/office/drawing/2014/main" id="{54ECD7C1-6850-464E-9EB3-DAE9BF61D50A}"/>
              </a:ext>
            </a:extLst>
          </p:cNvPr>
          <p:cNvSpPr txBox="1">
            <a:spLocks/>
          </p:cNvSpPr>
          <p:nvPr/>
        </p:nvSpPr>
        <p:spPr bwMode="auto">
          <a:xfrm>
            <a:off x="609600" y="1219199"/>
            <a:ext cx="11785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solidFill>
                  <a:schemeClr val="accent1"/>
                </a:solidFill>
              </a:rPr>
              <a:t>USFS CWMA 2020 (submitted—pending)</a:t>
            </a:r>
          </a:p>
          <a:p>
            <a:r>
              <a:rPr lang="en-US" dirty="0">
                <a:solidFill>
                  <a:schemeClr val="accent1"/>
                </a:solidFill>
              </a:rPr>
              <a:t>Good Neighbor Authority (USFS/DNR) 2019—expected, pending</a:t>
            </a:r>
          </a:p>
          <a:p>
            <a:r>
              <a:rPr lang="en-US" dirty="0">
                <a:solidFill>
                  <a:schemeClr val="accent1"/>
                </a:solidFill>
              </a:rPr>
              <a:t>MISGP 2020 (RFP in June?)</a:t>
            </a:r>
          </a:p>
          <a:p>
            <a:r>
              <a:rPr lang="en-US" dirty="0">
                <a:solidFill>
                  <a:schemeClr val="accent1"/>
                </a:solidFill>
              </a:rPr>
              <a:t>Others?</a:t>
            </a:r>
          </a:p>
          <a:p>
            <a:pPr lvl="1"/>
            <a:endParaRPr lang="en-US" sz="2000" dirty="0">
              <a:solidFill>
                <a:schemeClr val="accent1"/>
              </a:solidFill>
            </a:endParaRPr>
          </a:p>
        </p:txBody>
      </p:sp>
      <p:pic>
        <p:nvPicPr>
          <p:cNvPr id="8" name="Picture 7">
            <a:extLst>
              <a:ext uri="{FF2B5EF4-FFF2-40B4-BE49-F238E27FC236}">
                <a16:creationId xmlns:a16="http://schemas.microsoft.com/office/drawing/2014/main" id="{84B44FCF-7D4E-4FD6-BE26-960E39961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517074"/>
            <a:ext cx="5451177" cy="3066288"/>
          </a:xfrm>
          <a:prstGeom prst="rect">
            <a:avLst/>
          </a:prstGeom>
          <a:ln>
            <a:noFill/>
          </a:ln>
          <a:effectLst>
            <a:softEdge rad="112500"/>
          </a:effectLst>
        </p:spPr>
      </p:pic>
    </p:spTree>
    <p:extLst>
      <p:ext uri="{BB962C8B-B14F-4D97-AF65-F5344CB8AC3E}">
        <p14:creationId xmlns:p14="http://schemas.microsoft.com/office/powerpoint/2010/main" val="1090282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9A48"/>
              </a:solidFill>
              <a:effectLst/>
              <a:uLnTx/>
              <a:uFillTx/>
              <a:latin typeface="Gill Sans MT"/>
              <a:ea typeface="+mn-ea"/>
              <a:cs typeface="+mn-cs"/>
            </a:endParaRPr>
          </a:p>
        </p:txBody>
      </p:sp>
      <p:pic>
        <p:nvPicPr>
          <p:cNvPr id="76" name="Picture 75">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38549" y="244862"/>
            <a:ext cx="4133690" cy="1454051"/>
          </a:xfrm>
        </p:spPr>
        <p:txBody>
          <a:bodyPr>
            <a:normAutofit/>
          </a:bodyPr>
          <a:lstStyle/>
          <a:p>
            <a:r>
              <a:rPr lang="en-US" sz="4000" dirty="0">
                <a:solidFill>
                  <a:schemeClr val="bg1"/>
                </a:solidFill>
                <a:latin typeface="Impact" pitchFamily="34" charset="0"/>
              </a:rPr>
              <a:t>State-wide &amp; Regional Updates</a:t>
            </a:r>
          </a:p>
        </p:txBody>
      </p:sp>
      <p:sp>
        <p:nvSpPr>
          <p:cNvPr id="78" name="Oval 77">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9A48"/>
              </a:solidFill>
              <a:effectLst/>
              <a:uLnTx/>
              <a:uFillTx/>
              <a:latin typeface="Gill Sans MT"/>
              <a:ea typeface="+mn-ea"/>
              <a:cs typeface="+mn-cs"/>
            </a:endParaRPr>
          </a:p>
        </p:txBody>
      </p:sp>
      <p:pic>
        <p:nvPicPr>
          <p:cNvPr id="5124" name="Picture 4" descr="Image result for play clean go invasiv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36" b="96516" l="3000" r="95667"/>
                    </a14:imgEffect>
                  </a14:imgLayer>
                </a14:imgProps>
              </a:ext>
              <a:ext uri="{28A0092B-C50C-407E-A947-70E740481C1C}">
                <a14:useLocalDpi xmlns:a14="http://schemas.microsoft.com/office/drawing/2010/main" val="0"/>
              </a:ext>
            </a:extLst>
          </a:blip>
          <a:srcRect/>
          <a:stretch>
            <a:fillRect/>
          </a:stretch>
        </p:blipFill>
        <p:spPr bwMode="auto">
          <a:xfrm>
            <a:off x="6000355" y="871183"/>
            <a:ext cx="1190316" cy="11387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38549" y="1698914"/>
            <a:ext cx="4928680" cy="4914224"/>
          </a:xfrm>
        </p:spPr>
        <p:txBody>
          <a:bodyPr anchor="ctr">
            <a:normAutofit/>
          </a:bodyPr>
          <a:lstStyle/>
          <a:p>
            <a:pPr>
              <a:lnSpc>
                <a:spcPct val="90000"/>
              </a:lnSpc>
            </a:pPr>
            <a:r>
              <a:rPr lang="en-US" sz="2400" b="1" dirty="0">
                <a:solidFill>
                  <a:schemeClr val="accent1"/>
                </a:solidFill>
              </a:rPr>
              <a:t>Michigan Invasive Species Coalition</a:t>
            </a:r>
          </a:p>
          <a:p>
            <a:pPr>
              <a:lnSpc>
                <a:spcPct val="90000"/>
              </a:lnSpc>
            </a:pPr>
            <a:r>
              <a:rPr lang="en-US" sz="2400" b="1" dirty="0">
                <a:solidFill>
                  <a:schemeClr val="accent1"/>
                </a:solidFill>
              </a:rPr>
              <a:t>Play, Clean, Go</a:t>
            </a:r>
          </a:p>
          <a:p>
            <a:pPr>
              <a:lnSpc>
                <a:spcPct val="90000"/>
              </a:lnSpc>
            </a:pPr>
            <a:r>
              <a:rPr lang="en-US" sz="2400" b="1" dirty="0">
                <a:solidFill>
                  <a:schemeClr val="accent1"/>
                </a:solidFill>
              </a:rPr>
              <a:t>MIPN &amp; WIGL Collaborative</a:t>
            </a:r>
          </a:p>
        </p:txBody>
      </p:sp>
      <p:sp>
        <p:nvSpPr>
          <p:cNvPr id="80" name="Oval 79">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9A48"/>
              </a:solidFill>
              <a:effectLst/>
              <a:uLnTx/>
              <a:uFillTx/>
              <a:latin typeface="Gill Sans MT"/>
              <a:ea typeface="+mn-ea"/>
              <a:cs typeface="+mn-cs"/>
            </a:endParaRPr>
          </a:p>
        </p:txBody>
      </p:sp>
      <p:sp>
        <p:nvSpPr>
          <p:cNvPr id="82"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9A48"/>
              </a:solidFill>
              <a:effectLst/>
              <a:uLnTx/>
              <a:uFillTx/>
              <a:latin typeface="Gill Sans MT"/>
              <a:ea typeface="+mn-ea"/>
              <a:cs typeface="+mn-cs"/>
            </a:endParaRPr>
          </a:p>
        </p:txBody>
      </p:sp>
      <p:pic>
        <p:nvPicPr>
          <p:cNvPr id="5122" name="Picture 2" descr="Image result for RIPPLE invas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125" y="3434981"/>
            <a:ext cx="1232980" cy="1735071"/>
          </a:xfrm>
          <a:prstGeom prst="rect">
            <a:avLst/>
          </a:prstGeom>
          <a:noFill/>
          <a:extLst>
            <a:ext uri="{909E8E84-426E-40DD-AFC4-6F175D3DCCD1}">
              <a14:hiddenFill xmlns:a14="http://schemas.microsoft.com/office/drawing/2010/main">
                <a:solidFill>
                  <a:srgbClr val="FFFFFF"/>
                </a:solidFill>
              </a14:hiddenFill>
            </a:ext>
          </a:extLst>
        </p:spPr>
      </p:pic>
      <p:sp>
        <p:nvSpPr>
          <p:cNvPr id="84"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9A48"/>
              </a:solidFill>
              <a:effectLst/>
              <a:uLnTx/>
              <a:uFillTx/>
              <a:latin typeface="Gill Sans MT"/>
              <a:ea typeface="+mn-ea"/>
              <a:cs typeface="+mn-cs"/>
            </a:endParaRPr>
          </a:p>
        </p:txBody>
      </p:sp>
      <p:pic>
        <p:nvPicPr>
          <p:cNvPr id="2050" name="Picture 2" descr="Michigan Invasive Species Coalition">
            <a:extLst>
              <a:ext uri="{FF2B5EF4-FFF2-40B4-BE49-F238E27FC236}">
                <a16:creationId xmlns:a16="http://schemas.microsoft.com/office/drawing/2014/main" id="{80222021-C0C6-4180-BD16-B08D1853A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3118" y="680043"/>
            <a:ext cx="4175759" cy="10884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mipn">
            <a:extLst>
              <a:ext uri="{FF2B5EF4-FFF2-40B4-BE49-F238E27FC236}">
                <a16:creationId xmlns:a16="http://schemas.microsoft.com/office/drawing/2014/main" id="{3CAF0241-9B71-467B-9475-65129982E9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5938" y="5257505"/>
            <a:ext cx="2514697" cy="114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82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97C9-5256-4BC3-AF39-6239A9A9D264}"/>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31306" b="512"/>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630688" y="4337523"/>
            <a:ext cx="10918056" cy="1327380"/>
          </a:xfrm>
        </p:spPr>
        <p:txBody>
          <a:bodyPr>
            <a:normAutofit/>
          </a:bodyPr>
          <a:lstStyle/>
          <a:p>
            <a:r>
              <a:rPr lang="en-US">
                <a:solidFill>
                  <a:schemeClr val="bg1"/>
                </a:solidFill>
                <a:latin typeface="Impact" panose="020B0806030902050204" pitchFamily="34" charset="0"/>
              </a:rPr>
              <a:t>Partner Updates!</a:t>
            </a:r>
          </a:p>
        </p:txBody>
      </p:sp>
      <p:sp>
        <p:nvSpPr>
          <p:cNvPr id="5" name="Subtitle 4"/>
          <p:cNvSpPr>
            <a:spLocks noGrp="1"/>
          </p:cNvSpPr>
          <p:nvPr>
            <p:ph type="subTitle" idx="1"/>
          </p:nvPr>
        </p:nvSpPr>
        <p:spPr>
          <a:xfrm>
            <a:off x="630688" y="5750937"/>
            <a:ext cx="10918056" cy="468888"/>
          </a:xfrm>
        </p:spPr>
        <p:txBody>
          <a:bodyPr>
            <a:normAutofit/>
          </a:bodyPr>
          <a:lstStyle/>
          <a:p>
            <a:pPr>
              <a:lnSpc>
                <a:spcPct val="90000"/>
              </a:lnSpc>
            </a:pPr>
            <a:r>
              <a:rPr lang="en-US" sz="2700">
                <a:solidFill>
                  <a:schemeClr val="bg1"/>
                </a:solidFill>
              </a:rPr>
              <a:t>2 minutes each, please</a:t>
            </a:r>
          </a:p>
        </p:txBody>
      </p:sp>
      <p:cxnSp>
        <p:nvCxnSpPr>
          <p:cNvPr id="22" name="Straight Connector 21">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91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5948" y="74098"/>
            <a:ext cx="2633531" cy="96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bwMode="auto">
          <a:xfrm>
            <a:off x="6973506" y="74099"/>
            <a:ext cx="3631096" cy="830997"/>
          </a:xfrm>
          <a:prstGeom prst="rect">
            <a:avLst/>
          </a:prstGeom>
          <a:noFill/>
        </p:spPr>
        <p:txBody>
          <a:bodyPr wrap="square">
            <a:spAutoFit/>
          </a:bodyPr>
          <a:lstStyle/>
          <a:p>
            <a:pPr algn="ctr">
              <a:defRPr/>
            </a:pPr>
            <a:r>
              <a:rPr lang="en-US" sz="1600" b="1" kern="0">
                <a:solidFill>
                  <a:schemeClr val="accent3">
                    <a:lumMod val="50000"/>
                  </a:schemeClr>
                </a:solidFill>
                <a:latin typeface="Gill Sans MT" panose="020B0502020104020203" pitchFamily="34" charset="0"/>
              </a:rPr>
              <a:t>Funding provided by: </a:t>
            </a:r>
          </a:p>
          <a:p>
            <a:pPr algn="ctr">
              <a:defRPr/>
            </a:pPr>
            <a:r>
              <a:rPr lang="en-US" sz="1600" kern="0">
                <a:solidFill>
                  <a:schemeClr val="accent3">
                    <a:lumMod val="50000"/>
                  </a:schemeClr>
                </a:solidFill>
                <a:latin typeface="Gill Sans MT" panose="020B0502020104020203" pitchFamily="34" charset="0"/>
              </a:rPr>
              <a:t>Michigan Invasive Species Grant Program</a:t>
            </a:r>
            <a:br>
              <a:rPr lang="en-US" sz="1600" kern="0">
                <a:solidFill>
                  <a:schemeClr val="accent3">
                    <a:lumMod val="50000"/>
                  </a:schemeClr>
                </a:solidFill>
                <a:latin typeface="Gill Sans MT" panose="020B0502020104020203" pitchFamily="34" charset="0"/>
              </a:rPr>
            </a:br>
            <a:r>
              <a:rPr lang="en-US" sz="1600" kern="0">
                <a:solidFill>
                  <a:schemeClr val="accent3">
                    <a:lumMod val="50000"/>
                  </a:schemeClr>
                </a:solidFill>
                <a:latin typeface="Gill Sans MT" panose="020B0502020104020203" pitchFamily="34" charset="0"/>
              </a:rPr>
              <a:t>Great Lakes Restoration Initiative</a:t>
            </a:r>
          </a:p>
        </p:txBody>
      </p:sp>
      <p:pic>
        <p:nvPicPr>
          <p:cNvPr id="7" name="Picture 8" descr="S:\Land Management\Invasive Species Network\Administration\Branding\NWMI ISN service are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881" t="25169" r="39005" b="17403"/>
          <a:stretch>
            <a:fillRect/>
          </a:stretch>
        </p:blipFill>
        <p:spPr bwMode="auto">
          <a:xfrm>
            <a:off x="8424904" y="3952564"/>
            <a:ext cx="2222260" cy="299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Images\Marketing_Outreach_Fundraising\Logos 1\GTRLC.2C.Horz.jpg"/>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805948" y="2952731"/>
            <a:ext cx="2102832" cy="7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Images\Marketing_Outreach_Fundraising\Logos 1\DNR color.jpg"/>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267157" y="1532337"/>
            <a:ext cx="1265937" cy="12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S:\Images\Marketing_Outreach_Fundraising\Logos 1\Huron-Manistee National Forest.jpg"/>
          <p:cNvPicPr>
            <a:picLocks noChangeAspect="1" noChangeArrowheads="1"/>
          </p:cNvPicPr>
          <p:nvPr/>
        </p:nvPicPr>
        <p:blipFill>
          <a:blip r:embed="rId7" cstate="print"/>
          <a:stretch>
            <a:fillRect/>
          </a:stretch>
        </p:blipFill>
        <p:spPr bwMode="auto">
          <a:xfrm>
            <a:off x="7892192" y="1350176"/>
            <a:ext cx="1233275" cy="1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S:\Images\Marketing_Outreach_Fundraising\Logos 1\MNFI_logo_greyscale.tif"/>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033991" y="3082172"/>
            <a:ext cx="1416051" cy="7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S:\Images\Marketing_Outreach_Fundraising\Logos 1\watershedlogoELEC_1.jpg"/>
          <p:cNvPicPr>
            <a:picLocks noChangeAspect="1" noChangeArrowheads="1"/>
          </p:cNvPicPr>
          <p:nvPr/>
        </p:nvPicPr>
        <p:blipFill>
          <a:blip r:embed="rId9"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427635" y="4043427"/>
            <a:ext cx="2088603" cy="8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S:\Images\Marketing_Outreach_Fundraising\Logos 1\Leelanau CD.jpg"/>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011971" y="1193080"/>
            <a:ext cx="1504267" cy="150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S:\Images\Marketing_Outreach_Fundraising\Logos 1\Leelanau Cons-logoSolid smaller.tif"/>
          <p:cNvPicPr>
            <a:picLocks noChangeAspect="1" noChangeArrowheads="1"/>
          </p:cNvPicPr>
          <p:nvPr/>
        </p:nvPicPr>
        <p:blipFill>
          <a:blip r:embed="rId11"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062995" y="3247415"/>
            <a:ext cx="1658393" cy="121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S:\Images\Marketing_Outreach_Fundraising\Logos 1\manistee conservation district logo.jpg"/>
          <p:cNvPicPr>
            <a:picLocks noChangeAspect="1" noChangeArrowheads="1"/>
          </p:cNvPicPr>
          <p:nvPr/>
        </p:nvPicPr>
        <p:blipFill>
          <a:blip r:embed="rId1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667250" y="1193081"/>
            <a:ext cx="1318723" cy="14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S:\@STAFF MARKETING TOOLBOX\@Branding Assets\Logo w Type\GTCD_TypeIcons_Vert_no-mission.eps"/>
          <p:cNvPicPr>
            <a:picLocks noChangeAspect="1" noChangeArrowheads="1"/>
          </p:cNvPicPr>
          <p:nvPr/>
        </p:nvPicPr>
        <p:blipFill>
          <a:blip r:embed="rId1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05219" y="1377648"/>
            <a:ext cx="1520739" cy="161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7"/>
          <p:cNvSpPr txBox="1">
            <a:spLocks noChangeArrowheads="1"/>
          </p:cNvSpPr>
          <p:nvPr/>
        </p:nvSpPr>
        <p:spPr bwMode="auto">
          <a:xfrm>
            <a:off x="4655580" y="5181600"/>
            <a:ext cx="4038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sz="1600" kern="0" dirty="0">
                <a:solidFill>
                  <a:srgbClr val="7290C9"/>
                </a:solidFill>
                <a:latin typeface="Gill Sans MT" pitchFamily="34" charset="0"/>
              </a:rPr>
              <a:t>Sleeping Bear Dunes National Lakeshore</a:t>
            </a:r>
          </a:p>
          <a:p>
            <a:pPr eaLnBrk="1" hangingPunct="1">
              <a:buFont typeface="Wingdings" pitchFamily="2" charset="2"/>
              <a:buChar char="Ø"/>
            </a:pPr>
            <a:r>
              <a:rPr lang="en-US" sz="1600" kern="0" dirty="0">
                <a:solidFill>
                  <a:srgbClr val="7290C9"/>
                </a:solidFill>
                <a:latin typeface="Gill Sans MT" pitchFamily="34" charset="0"/>
              </a:rPr>
              <a:t>Grand Traverse Band of Ottawa and Chippewa Indians</a:t>
            </a:r>
          </a:p>
          <a:p>
            <a:pPr eaLnBrk="1" hangingPunct="1">
              <a:buFont typeface="Wingdings" pitchFamily="2" charset="2"/>
              <a:buChar char="Ø"/>
            </a:pPr>
            <a:r>
              <a:rPr lang="en-US" sz="1600" kern="0" dirty="0">
                <a:solidFill>
                  <a:srgbClr val="7290C9"/>
                </a:solidFill>
                <a:latin typeface="Gill Sans MT" pitchFamily="34" charset="0"/>
              </a:rPr>
              <a:t>Grand Traverse Audubon Club</a:t>
            </a:r>
          </a:p>
          <a:p>
            <a:pPr eaLnBrk="1" hangingPunct="1">
              <a:buFont typeface="Wingdings" pitchFamily="2" charset="2"/>
              <a:buChar char="Ø"/>
            </a:pPr>
            <a:r>
              <a:rPr lang="en-US" sz="1600" kern="0" dirty="0">
                <a:solidFill>
                  <a:srgbClr val="7290C9"/>
                </a:solidFill>
                <a:latin typeface="Gill Sans MT" pitchFamily="34" charset="0"/>
              </a:rPr>
              <a:t>Little Traverse Bay Band of Odawa Indians</a:t>
            </a:r>
          </a:p>
          <a:p>
            <a:pPr eaLnBrk="1" hangingPunct="1"/>
            <a:endParaRPr lang="en-US" sz="2000" kern="0" dirty="0">
              <a:solidFill>
                <a:srgbClr val="7290C9"/>
              </a:solidFill>
              <a:latin typeface="Gill Sans MT" pitchFamily="34" charset="0"/>
            </a:endParaRPr>
          </a:p>
        </p:txBody>
      </p:sp>
      <p:sp>
        <p:nvSpPr>
          <p:cNvPr id="21" name="TextBox 16"/>
          <p:cNvSpPr txBox="1">
            <a:spLocks noChangeArrowheads="1"/>
          </p:cNvSpPr>
          <p:nvPr/>
        </p:nvSpPr>
        <p:spPr bwMode="auto">
          <a:xfrm>
            <a:off x="1672467" y="5181603"/>
            <a:ext cx="3505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sz="1600" kern="0" dirty="0">
                <a:solidFill>
                  <a:srgbClr val="7290C9"/>
                </a:solidFill>
                <a:latin typeface="Gill Sans MT" pitchFamily="34" charset="0"/>
              </a:rPr>
              <a:t>Garfield Township</a:t>
            </a:r>
          </a:p>
          <a:p>
            <a:pPr eaLnBrk="1" hangingPunct="1">
              <a:buFont typeface="Wingdings" pitchFamily="2" charset="2"/>
              <a:buChar char="Ø"/>
            </a:pPr>
            <a:r>
              <a:rPr lang="en-US" sz="1600" kern="0" dirty="0">
                <a:solidFill>
                  <a:srgbClr val="7290C9"/>
                </a:solidFill>
                <a:latin typeface="Gill Sans MT" pitchFamily="34" charset="0"/>
              </a:rPr>
              <a:t>City of Frankfort</a:t>
            </a:r>
          </a:p>
          <a:p>
            <a:pPr eaLnBrk="1" hangingPunct="1">
              <a:buFont typeface="Wingdings" pitchFamily="2" charset="2"/>
              <a:buChar char="Ø"/>
            </a:pPr>
            <a:r>
              <a:rPr lang="en-US" sz="1600" kern="0" dirty="0">
                <a:solidFill>
                  <a:srgbClr val="7290C9"/>
                </a:solidFill>
                <a:latin typeface="Gill Sans MT" pitchFamily="34" charset="0"/>
              </a:rPr>
              <a:t>Benzie Long Lake Association </a:t>
            </a:r>
          </a:p>
          <a:p>
            <a:pPr eaLnBrk="1" hangingPunct="1">
              <a:buFont typeface="Wingdings" pitchFamily="2" charset="2"/>
              <a:buChar char="Ø"/>
            </a:pPr>
            <a:r>
              <a:rPr lang="en-US" sz="1600" kern="0" dirty="0">
                <a:solidFill>
                  <a:srgbClr val="7290C9"/>
                </a:solidFill>
                <a:latin typeface="Gill Sans MT" pitchFamily="34" charset="0"/>
              </a:rPr>
              <a:t>Portage Lake Watershed Forever</a:t>
            </a:r>
          </a:p>
          <a:p>
            <a:pPr eaLnBrk="1" hangingPunct="1">
              <a:buFont typeface="Wingdings" pitchFamily="2" charset="2"/>
              <a:buChar char="Ø"/>
            </a:pPr>
            <a:r>
              <a:rPr lang="en-US" sz="1600" kern="0" dirty="0">
                <a:solidFill>
                  <a:srgbClr val="7290C9"/>
                </a:solidFill>
                <a:latin typeface="Gill Sans MT" pitchFamily="34" charset="0"/>
              </a:rPr>
              <a:t>Friends of Betsie Bay</a:t>
            </a:r>
          </a:p>
          <a:p>
            <a:pPr eaLnBrk="1" hangingPunct="1">
              <a:buFont typeface="Wingdings" pitchFamily="2" charset="2"/>
              <a:buChar char="Ø"/>
            </a:pPr>
            <a:r>
              <a:rPr lang="en-US" sz="1600" kern="0" dirty="0">
                <a:solidFill>
                  <a:srgbClr val="7290C9"/>
                </a:solidFill>
                <a:latin typeface="Gill Sans MT" pitchFamily="34" charset="0"/>
              </a:rPr>
              <a:t>The Nature Conservancy</a:t>
            </a:r>
          </a:p>
          <a:p>
            <a:pPr eaLnBrk="1" hangingPunct="1"/>
            <a:endParaRPr lang="en-US" kern="0" dirty="0">
              <a:solidFill>
                <a:srgbClr val="7290C9"/>
              </a:solidFill>
              <a:latin typeface="Gill Sans MT" pitchFamily="34" charset="0"/>
            </a:endParaRPr>
          </a:p>
        </p:txBody>
      </p:sp>
      <p:pic>
        <p:nvPicPr>
          <p:cNvPr id="2050" name="Picture 2" descr="Pictu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89490" y="1821206"/>
            <a:ext cx="1661013" cy="724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9358" y="678686"/>
            <a:ext cx="2833284" cy="584775"/>
          </a:xfrm>
          <a:prstGeom prst="rect">
            <a:avLst/>
          </a:prstGeom>
          <a:noFill/>
        </p:spPr>
        <p:txBody>
          <a:bodyPr wrap="square" rtlCol="0">
            <a:spAutoFit/>
          </a:bodyPr>
          <a:lstStyle/>
          <a:p>
            <a:r>
              <a:rPr lang="en-US" sz="3200">
                <a:solidFill>
                  <a:srgbClr val="7F9566"/>
                </a:solidFill>
                <a:latin typeface="Impact" panose="020B0806030902050204" pitchFamily="34" charset="0"/>
              </a:rPr>
              <a:t>Major Partners</a:t>
            </a:r>
          </a:p>
        </p:txBody>
      </p:sp>
      <p:pic>
        <p:nvPicPr>
          <p:cNvPr id="4" name="Picture 3">
            <a:extLst>
              <a:ext uri="{FF2B5EF4-FFF2-40B4-BE49-F238E27FC236}">
                <a16:creationId xmlns:a16="http://schemas.microsoft.com/office/drawing/2014/main" id="{2F0AE923-8C20-4C9D-AD51-D68E8B40B9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0560" y="3139584"/>
            <a:ext cx="1700726" cy="1644570"/>
          </a:xfrm>
          <a:prstGeom prst="rect">
            <a:avLst/>
          </a:prstGeom>
        </p:spPr>
      </p:pic>
    </p:spTree>
    <p:extLst>
      <p:ext uri="{BB962C8B-B14F-4D97-AF65-F5344CB8AC3E}">
        <p14:creationId xmlns:p14="http://schemas.microsoft.com/office/powerpoint/2010/main" val="29078061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latin typeface="Impact" pitchFamily="34" charset="0"/>
              </a:rPr>
              <a:t>Mission</a:t>
            </a:r>
          </a:p>
        </p:txBody>
      </p:sp>
      <p:sp>
        <p:nvSpPr>
          <p:cNvPr id="3" name="Content Placeholder 2"/>
          <p:cNvSpPr>
            <a:spLocks noGrp="1"/>
          </p:cNvSpPr>
          <p:nvPr>
            <p:ph idx="1"/>
          </p:nvPr>
        </p:nvSpPr>
        <p:spPr/>
        <p:txBody>
          <a:bodyPr/>
          <a:lstStyle/>
          <a:p>
            <a:pPr marL="0" indent="0" algn="ctr">
              <a:buNone/>
            </a:pPr>
            <a:r>
              <a:rPr lang="en-US" i="1">
                <a:solidFill>
                  <a:schemeClr val="accent1"/>
                </a:solidFill>
              </a:rPr>
              <a:t>Protecting, enhancing, and promoting northwest Michigan’s natural communities through terrestrial invasive plant management and outreach.</a:t>
            </a:r>
          </a:p>
          <a:p>
            <a:pPr marL="0" indent="0" algn="ctr">
              <a:buNone/>
            </a:pPr>
            <a:endParaRPr lang="en-US" i="1">
              <a:solidFill>
                <a:schemeClr val="accent1"/>
              </a:solidFill>
            </a:endParaRPr>
          </a:p>
          <a:p>
            <a:pPr marL="0" indent="0" algn="ctr">
              <a:buNone/>
            </a:pPr>
            <a:r>
              <a:rPr lang="en-US" sz="3000">
                <a:solidFill>
                  <a:schemeClr val="accent1"/>
                </a:solidFill>
              </a:rPr>
              <a:t>Serving Benzie, Grand Traverse, Leelanau, and Manistee counties</a:t>
            </a:r>
          </a:p>
        </p:txBody>
      </p:sp>
    </p:spTree>
    <p:extLst>
      <p:ext uri="{BB962C8B-B14F-4D97-AF65-F5344CB8AC3E}">
        <p14:creationId xmlns:p14="http://schemas.microsoft.com/office/powerpoint/2010/main" val="245555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a:solidFill>
                  <a:schemeClr val="bg1"/>
                </a:solidFill>
                <a:latin typeface="Impact" pitchFamily="34" charset="0"/>
              </a:rPr>
              <a:t>ISN Goals</a:t>
            </a:r>
          </a:p>
        </p:txBody>
      </p:sp>
      <p:sp>
        <p:nvSpPr>
          <p:cNvPr id="3" name="Content Placeholder 2"/>
          <p:cNvSpPr>
            <a:spLocks noGrp="1"/>
          </p:cNvSpPr>
          <p:nvPr>
            <p:ph idx="1"/>
          </p:nvPr>
        </p:nvSpPr>
        <p:spPr>
          <a:xfrm>
            <a:off x="685800" y="914400"/>
            <a:ext cx="10896600" cy="5638800"/>
          </a:xfrm>
        </p:spPr>
        <p:txBody>
          <a:bodyPr/>
          <a:lstStyle/>
          <a:p>
            <a:pPr marL="514350" indent="-514350">
              <a:buAutoNum type="arabicParenR"/>
            </a:pPr>
            <a:r>
              <a:rPr lang="en-US" sz="2800">
                <a:solidFill>
                  <a:schemeClr val="accent1"/>
                </a:solidFill>
              </a:rPr>
              <a:t>Raise awareness of high-priority invasive species in the region through education in order to cultivate long-term stewardship of our natural areas</a:t>
            </a:r>
          </a:p>
          <a:p>
            <a:pPr marL="514350" indent="-514350">
              <a:buFont typeface="Arial" charset="0"/>
              <a:buAutoNum type="arabicParenR"/>
            </a:pPr>
            <a:r>
              <a:rPr lang="en-US" sz="2800">
                <a:solidFill>
                  <a:schemeClr val="accent1"/>
                </a:solidFill>
              </a:rPr>
              <a:t>Prevent introduction and spread of terrestrial invasive plants through outreach and collaboration with government officials and garden professionals</a:t>
            </a:r>
          </a:p>
          <a:p>
            <a:pPr marL="514350" indent="-514350">
              <a:buFont typeface="Arial" charset="0"/>
              <a:buAutoNum type="arabicParenR"/>
            </a:pPr>
            <a:r>
              <a:rPr lang="en-US" sz="2800">
                <a:solidFill>
                  <a:schemeClr val="accent1"/>
                </a:solidFill>
              </a:rPr>
              <a:t>Survey region for high-priority terrestrial invasive plants to aid in effective prioritization and treatment strategies</a:t>
            </a:r>
          </a:p>
          <a:p>
            <a:pPr marL="514350" indent="-514350">
              <a:buFont typeface="Arial" charset="0"/>
              <a:buAutoNum type="arabicParenR"/>
            </a:pPr>
            <a:r>
              <a:rPr lang="en-US" sz="2800">
                <a:solidFill>
                  <a:schemeClr val="accent1"/>
                </a:solidFill>
              </a:rPr>
              <a:t>Facilitate and assist with treatment of high-priority species on public and private land based on survey maps and prioritization strategies</a:t>
            </a:r>
          </a:p>
        </p:txBody>
      </p:sp>
    </p:spTree>
    <p:extLst>
      <p:ext uri="{BB962C8B-B14F-4D97-AF65-F5344CB8AC3E}">
        <p14:creationId xmlns:p14="http://schemas.microsoft.com/office/powerpoint/2010/main" val="12786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1524000" y="1"/>
            <a:ext cx="9144000" cy="1015663"/>
          </a:xfrm>
          <a:prstGeom prst="rect">
            <a:avLst/>
          </a:prstGeom>
          <a:noFill/>
          <a:ln w="9525">
            <a:noFill/>
            <a:miter lim="800000"/>
            <a:headEnd/>
            <a:tailEnd/>
          </a:ln>
        </p:spPr>
        <p:txBody>
          <a:bodyPr>
            <a:spAutoFit/>
          </a:bodyPr>
          <a:lstStyle/>
          <a:p>
            <a:pPr algn="ctr">
              <a:defRPr/>
            </a:pPr>
            <a:r>
              <a:rPr lang="en-US" sz="6000">
                <a:solidFill>
                  <a:srgbClr val="7290C9"/>
                </a:solidFill>
                <a:latin typeface="Impact" pitchFamily="34" charset="0"/>
              </a:rPr>
              <a:t>Habitat Matters</a:t>
            </a:r>
          </a:p>
        </p:txBody>
      </p:sp>
      <p:pic>
        <p:nvPicPr>
          <p:cNvPr id="512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650" y="2433639"/>
            <a:ext cx="2851150" cy="305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371600"/>
            <a:ext cx="3886200"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s://sphotos-a.xx.fbcdn.net/hphotos-ash3/541288_183853548399312_2002342281_n.jpg"/>
          <p:cNvPicPr>
            <a:picLocks noChangeAspect="1" noChangeArrowheads="1"/>
          </p:cNvPicPr>
          <p:nvPr/>
        </p:nvPicPr>
        <p:blipFill>
          <a:blip r:embed="rId5" cstate="print"/>
          <a:srcRect/>
          <a:stretch>
            <a:fillRect/>
          </a:stretch>
        </p:blipFill>
        <p:spPr bwMode="auto">
          <a:xfrm>
            <a:off x="533401" y="4240214"/>
            <a:ext cx="3902075" cy="26257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83112" y="1462089"/>
            <a:ext cx="2819400" cy="461665"/>
          </a:xfrm>
          <a:prstGeom prst="rect">
            <a:avLst/>
          </a:prstGeom>
          <a:noFill/>
        </p:spPr>
        <p:txBody>
          <a:bodyPr>
            <a:spAutoFit/>
          </a:bodyPr>
          <a:lstStyle/>
          <a:p>
            <a:pPr>
              <a:defRPr/>
            </a:pPr>
            <a:r>
              <a:rPr lang="en-US" sz="2400" b="1">
                <a:solidFill>
                  <a:srgbClr val="729A48"/>
                </a:solidFill>
              </a:rPr>
              <a:t>For People</a:t>
            </a:r>
          </a:p>
        </p:txBody>
      </p:sp>
      <p:sp>
        <p:nvSpPr>
          <p:cNvPr id="13" name="TextBox 12"/>
          <p:cNvSpPr txBox="1"/>
          <p:nvPr/>
        </p:nvSpPr>
        <p:spPr>
          <a:xfrm>
            <a:off x="6064250" y="3741739"/>
            <a:ext cx="2819400" cy="461665"/>
          </a:xfrm>
          <a:prstGeom prst="rect">
            <a:avLst/>
          </a:prstGeom>
          <a:noFill/>
        </p:spPr>
        <p:txBody>
          <a:bodyPr>
            <a:spAutoFit/>
          </a:bodyPr>
          <a:lstStyle/>
          <a:p>
            <a:pPr algn="r">
              <a:defRPr/>
            </a:pPr>
            <a:r>
              <a:rPr lang="en-US" sz="2400" b="1">
                <a:solidFill>
                  <a:srgbClr val="729A48"/>
                </a:solidFill>
              </a:rPr>
              <a:t>For Wildlife</a:t>
            </a:r>
          </a:p>
        </p:txBody>
      </p:sp>
      <p:sp>
        <p:nvSpPr>
          <p:cNvPr id="14" name="TextBox 13"/>
          <p:cNvSpPr txBox="1"/>
          <p:nvPr/>
        </p:nvSpPr>
        <p:spPr>
          <a:xfrm>
            <a:off x="4572000" y="6350002"/>
            <a:ext cx="4506912" cy="461665"/>
          </a:xfrm>
          <a:prstGeom prst="rect">
            <a:avLst/>
          </a:prstGeom>
          <a:noFill/>
        </p:spPr>
        <p:txBody>
          <a:bodyPr wrap="square">
            <a:spAutoFit/>
          </a:bodyPr>
          <a:lstStyle/>
          <a:p>
            <a:pPr>
              <a:defRPr/>
            </a:pPr>
            <a:r>
              <a:rPr lang="en-US" sz="2400" b="1">
                <a:solidFill>
                  <a:srgbClr val="729A48"/>
                </a:solidFill>
              </a:rPr>
              <a:t>For Northwest Michigan</a:t>
            </a:r>
          </a:p>
        </p:txBody>
      </p:sp>
    </p:spTree>
    <p:extLst>
      <p:ext uri="{BB962C8B-B14F-4D97-AF65-F5344CB8AC3E}">
        <p14:creationId xmlns:p14="http://schemas.microsoft.com/office/powerpoint/2010/main" val="37834442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6"/>
          <p:cNvSpPr>
            <a:spLocks noChangeArrowheads="1"/>
          </p:cNvSpPr>
          <p:nvPr/>
        </p:nvSpPr>
        <p:spPr bwMode="auto">
          <a:xfrm>
            <a:off x="1878013" y="5726114"/>
            <a:ext cx="4495800" cy="307975"/>
          </a:xfrm>
          <a:prstGeom prst="rect">
            <a:avLst/>
          </a:prstGeom>
          <a:noFill/>
          <a:ln w="9525">
            <a:noFill/>
            <a:miter lim="800000"/>
            <a:headEnd/>
            <a:tailEnd/>
          </a:ln>
        </p:spPr>
        <p:txBody>
          <a:bodyPr>
            <a:spAutoFit/>
          </a:bodyPr>
          <a:lstStyle/>
          <a:p>
            <a:pPr algn="ctr" eaLnBrk="0" hangingPunct="0">
              <a:defRPr/>
            </a:pPr>
            <a:r>
              <a:rPr lang="en-US" sz="1400">
                <a:solidFill>
                  <a:srgbClr val="7290C9"/>
                </a:solidFill>
              </a:rPr>
              <a:t>Source: Michigan Natural Features Inventory</a:t>
            </a:r>
          </a:p>
        </p:txBody>
      </p:sp>
      <p:sp>
        <p:nvSpPr>
          <p:cNvPr id="27" name="TextBox 26"/>
          <p:cNvSpPr txBox="1"/>
          <p:nvPr/>
        </p:nvSpPr>
        <p:spPr>
          <a:xfrm>
            <a:off x="1752600" y="0"/>
            <a:ext cx="8686800" cy="861774"/>
          </a:xfrm>
          <a:prstGeom prst="rect">
            <a:avLst/>
          </a:prstGeom>
          <a:noFill/>
        </p:spPr>
        <p:txBody>
          <a:bodyPr>
            <a:spAutoFit/>
          </a:bodyPr>
          <a:lstStyle/>
          <a:p>
            <a:pPr>
              <a:defRPr/>
            </a:pPr>
            <a:r>
              <a:rPr lang="en-US" sz="5000">
                <a:solidFill>
                  <a:srgbClr val="7290C9"/>
                </a:solidFill>
                <a:latin typeface="Impact" panose="020B0806030902050204" pitchFamily="34" charset="0"/>
              </a:rPr>
              <a:t>What’s Invasive?</a:t>
            </a:r>
          </a:p>
        </p:txBody>
      </p:sp>
      <p:pic>
        <p:nvPicPr>
          <p:cNvPr id="9231" name="Picture 15" descr="S:\Images\Invasive Species\Purple Loosestrife\Lythrum_salicaria_Jörg Hemp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943101"/>
            <a:ext cx="18288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848600" y="2019300"/>
            <a:ext cx="1905000" cy="381000"/>
          </a:xfrm>
          <a:prstGeom prst="rect">
            <a:avLst/>
          </a:prstGeom>
          <a:noFill/>
        </p:spPr>
        <p:txBody>
          <a:bodyPr>
            <a:spAutoFit/>
          </a:bodyPr>
          <a:lstStyle/>
          <a:p>
            <a:pPr>
              <a:defRPr/>
            </a:pPr>
            <a:r>
              <a:rPr lang="en-US" err="1">
                <a:solidFill>
                  <a:schemeClr val="bg2"/>
                </a:solidFill>
              </a:rPr>
              <a:t>Jörg</a:t>
            </a:r>
            <a:r>
              <a:rPr lang="en-US">
                <a:solidFill>
                  <a:schemeClr val="bg2"/>
                </a:solidFill>
              </a:rPr>
              <a:t> </a:t>
            </a:r>
            <a:r>
              <a:rPr lang="en-US" err="1">
                <a:solidFill>
                  <a:schemeClr val="bg2"/>
                </a:solidFill>
              </a:rPr>
              <a:t>Hempel</a:t>
            </a:r>
            <a:endParaRPr lang="en-US">
              <a:solidFill>
                <a:schemeClr val="bg2"/>
              </a:solidFill>
            </a:endParaRPr>
          </a:p>
        </p:txBody>
      </p:sp>
      <p:pic>
        <p:nvPicPr>
          <p:cNvPr id="9232" name="Picture 16" descr="S:\Images\Invasive Species\Purple Loosestrife\Cooper_Marsh_-_Purple-loosestrife_Saffron Blaz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5075" y="1679576"/>
            <a:ext cx="3011488"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8724900" y="5703888"/>
            <a:ext cx="2057400" cy="368300"/>
          </a:xfrm>
          <a:prstGeom prst="rect">
            <a:avLst/>
          </a:prstGeom>
          <a:noFill/>
        </p:spPr>
        <p:txBody>
          <a:bodyPr>
            <a:spAutoFit/>
          </a:bodyPr>
          <a:lstStyle/>
          <a:p>
            <a:pPr>
              <a:defRPr/>
            </a:pPr>
            <a:r>
              <a:rPr lang="en-US">
                <a:solidFill>
                  <a:schemeClr val="accent2"/>
                </a:solidFill>
              </a:rPr>
              <a:t>Saffron Blaze</a:t>
            </a:r>
          </a:p>
        </p:txBody>
      </p:sp>
      <p:sp>
        <p:nvSpPr>
          <p:cNvPr id="19" name="TextBox 18"/>
          <p:cNvSpPr txBox="1"/>
          <p:nvPr/>
        </p:nvSpPr>
        <p:spPr>
          <a:xfrm>
            <a:off x="533400" y="6096001"/>
            <a:ext cx="11201400" cy="646113"/>
          </a:xfrm>
          <a:prstGeom prst="rect">
            <a:avLst/>
          </a:prstGeom>
          <a:noFill/>
        </p:spPr>
        <p:txBody>
          <a:bodyPr wrap="square">
            <a:spAutoFit/>
          </a:bodyPr>
          <a:lstStyle/>
          <a:p>
            <a:pPr algn="ctr">
              <a:defRPr/>
            </a:pPr>
            <a:r>
              <a:rPr lang="en-US" b="1">
                <a:solidFill>
                  <a:srgbClr val="7290C9"/>
                </a:solidFill>
              </a:rPr>
              <a:t>Environmental harm </a:t>
            </a:r>
            <a:r>
              <a:rPr lang="en-US">
                <a:solidFill>
                  <a:srgbClr val="7290C9"/>
                </a:solidFill>
              </a:rPr>
              <a:t>– a natural area consisting mostly of one or a combination of introduced plants that provide minimal habitat value.</a:t>
            </a:r>
          </a:p>
        </p:txBody>
      </p:sp>
      <p:sp>
        <p:nvSpPr>
          <p:cNvPr id="20" name="TextBox 19"/>
          <p:cNvSpPr txBox="1"/>
          <p:nvPr/>
        </p:nvSpPr>
        <p:spPr>
          <a:xfrm>
            <a:off x="533400" y="990600"/>
            <a:ext cx="11353800" cy="400110"/>
          </a:xfrm>
          <a:prstGeom prst="rect">
            <a:avLst/>
          </a:prstGeom>
          <a:noFill/>
        </p:spPr>
        <p:txBody>
          <a:bodyPr wrap="square">
            <a:spAutoFit/>
          </a:bodyPr>
          <a:lstStyle/>
          <a:p>
            <a:pPr>
              <a:defRPr/>
            </a:pPr>
            <a:r>
              <a:rPr lang="en-US" sz="2000" b="1">
                <a:solidFill>
                  <a:srgbClr val="EAB200"/>
                </a:solidFill>
              </a:rPr>
              <a:t>Formal definition – a non-native species that harms people, the environment, or the economy.</a:t>
            </a:r>
          </a:p>
        </p:txBody>
      </p:sp>
      <p:grpSp>
        <p:nvGrpSpPr>
          <p:cNvPr id="2" name="Group 32"/>
          <p:cNvGrpSpPr>
            <a:grpSpLocks/>
          </p:cNvGrpSpPr>
          <p:nvPr/>
        </p:nvGrpSpPr>
        <p:grpSpPr bwMode="auto">
          <a:xfrm>
            <a:off x="874712" y="1594611"/>
            <a:ext cx="5867400" cy="4297488"/>
            <a:chOff x="457200" y="1747838"/>
            <a:chExt cx="4495800" cy="3657600"/>
          </a:xfrm>
        </p:grpSpPr>
        <p:pic>
          <p:nvPicPr>
            <p:cNvPr id="21" name="Picture 12" descr="S:\Land Management\Invasive Species Network\Images\StockPhotos\graph w text.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747838"/>
              <a:ext cx="44957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9"/>
            <p:cNvSpPr txBox="1">
              <a:spLocks noChangeArrowheads="1"/>
            </p:cNvSpPr>
            <p:nvPr/>
          </p:nvSpPr>
          <p:spPr bwMode="auto">
            <a:xfrm>
              <a:off x="4114799" y="4443413"/>
              <a:ext cx="762000" cy="17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700">
                  <a:latin typeface="Gill Sans MT" pitchFamily="34" charset="0"/>
                </a:rPr>
                <a:t>Ellen Jacquert</a:t>
              </a:r>
            </a:p>
          </p:txBody>
        </p:sp>
        <p:pic>
          <p:nvPicPr>
            <p:cNvPr id="24" name="Picture 12" descr="S:\Land Management\Invasive Species Network\Images\StockPhotos\graph w text.bmp"/>
            <p:cNvPicPr>
              <a:picLocks noChangeAspect="1" noChangeArrowheads="1"/>
            </p:cNvPicPr>
            <p:nvPr/>
          </p:nvPicPr>
          <p:blipFill>
            <a:blip r:embed="rId6" cstate="print">
              <a:extLst>
                <a:ext uri="{28A0092B-C50C-407E-A947-70E740481C1C}">
                  <a14:useLocalDpi xmlns:a14="http://schemas.microsoft.com/office/drawing/2010/main" val="0"/>
                </a:ext>
              </a:extLst>
            </a:blip>
            <a:srcRect b="-47716"/>
            <a:stretch>
              <a:fillRect/>
            </a:stretch>
          </p:blipFill>
          <p:spPr bwMode="auto">
            <a:xfrm>
              <a:off x="457200" y="4872038"/>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S:\Land Management\Invasive Species Network\Images\StockPhotos\graph w text.bmp"/>
            <p:cNvPicPr>
              <a:picLocks noChangeAspect="1" noChangeArrowheads="1"/>
            </p:cNvPicPr>
            <p:nvPr/>
          </p:nvPicPr>
          <p:blipFill>
            <a:blip r:embed="rId7" cstate="print">
              <a:extLst>
                <a:ext uri="{28A0092B-C50C-407E-A947-70E740481C1C}">
                  <a14:useLocalDpi xmlns:a14="http://schemas.microsoft.com/office/drawing/2010/main" val="0"/>
                </a:ext>
              </a:extLst>
            </a:blip>
            <a:srcRect b="-26500"/>
            <a:stretch>
              <a:fillRect/>
            </a:stretch>
          </p:blipFill>
          <p:spPr bwMode="auto">
            <a:xfrm>
              <a:off x="2057400" y="4872038"/>
              <a:ext cx="12953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b="-47716"/>
            <a:stretch>
              <a:fillRect/>
            </a:stretch>
          </p:blipFill>
          <p:spPr bwMode="auto">
            <a:xfrm>
              <a:off x="3276600" y="487203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S:\Land Management\Invasive Species Network\Images\StockPhotos\graph w text.bmp"/>
            <p:cNvPicPr>
              <a:picLocks noChangeAspect="1" noChangeArrowheads="1"/>
            </p:cNvPicPr>
            <p:nvPr/>
          </p:nvPicPr>
          <p:blipFill>
            <a:blip r:embed="rId9" cstate="print">
              <a:extLst>
                <a:ext uri="{28A0092B-C50C-407E-A947-70E740481C1C}">
                  <a14:useLocalDpi xmlns:a14="http://schemas.microsoft.com/office/drawing/2010/main" val="0"/>
                </a:ext>
              </a:extLst>
            </a:blip>
            <a:srcRect b="-47716"/>
            <a:stretch>
              <a:fillRect/>
            </a:stretch>
          </p:blipFill>
          <p:spPr bwMode="auto">
            <a:xfrm>
              <a:off x="1219200" y="4872038"/>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S:\Land Management\Invasive Species Network\Images\StockPhotos\graph w tex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2800" y="2967038"/>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S:\Land Management\Invasive Species Network\Images\StockPhotos\graph w tex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0" y="2967038"/>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S:\Land Management\Invasive Species Network\Images\StockPhotos\graph w tex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7199" y="2967038"/>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S:\Land Management\Invasive Species Network\Images\StockPhotos\graph w tex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2800" y="3652837"/>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 descr="S:\Land Management\Invasive Species Network\Images\StockPhotos\graph w tex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0" y="3652837"/>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2" descr="S:\Land Management\Invasive Species Network\Images\StockPhotos\graph w tex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7199" y="3652837"/>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3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92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BCB6012-8417-4AB7-A56D-BBF3A7C1C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040" y="0"/>
            <a:ext cx="5299364" cy="6858000"/>
          </a:xfrm>
          <a:prstGeom prst="rect">
            <a:avLst/>
          </a:prstGeom>
        </p:spPr>
      </p:pic>
      <p:sp>
        <p:nvSpPr>
          <p:cNvPr id="5" name="TextBox 4">
            <a:extLst>
              <a:ext uri="{FF2B5EF4-FFF2-40B4-BE49-F238E27FC236}">
                <a16:creationId xmlns:a16="http://schemas.microsoft.com/office/drawing/2014/main" id="{02ECD285-1597-498B-8A5D-A25564FFFE0F}"/>
              </a:ext>
            </a:extLst>
          </p:cNvPr>
          <p:cNvSpPr txBox="1"/>
          <p:nvPr/>
        </p:nvSpPr>
        <p:spPr>
          <a:xfrm>
            <a:off x="7344697" y="1533832"/>
            <a:ext cx="4414683" cy="4339650"/>
          </a:xfrm>
          <a:prstGeom prst="rect">
            <a:avLst/>
          </a:prstGeom>
          <a:noFill/>
        </p:spPr>
        <p:txBody>
          <a:bodyPr wrap="square" rtlCol="0">
            <a:spAutoFit/>
          </a:bodyPr>
          <a:lstStyle/>
          <a:p>
            <a:r>
              <a:rPr lang="en-US" sz="3200" dirty="0">
                <a:solidFill>
                  <a:schemeClr val="accent1"/>
                </a:solidFill>
                <a:latin typeface="Impact" panose="020B0806030902050204" pitchFamily="34" charset="0"/>
              </a:rPr>
              <a:t>Early Detection Species</a:t>
            </a:r>
          </a:p>
          <a:p>
            <a:endParaRPr lang="en-US" sz="3200" dirty="0">
              <a:solidFill>
                <a:schemeClr val="accent1"/>
              </a:solidFill>
              <a:latin typeface="Impact" panose="020B0806030902050204" pitchFamily="34" charset="0"/>
            </a:endParaRPr>
          </a:p>
          <a:p>
            <a:r>
              <a:rPr lang="en-US" sz="3200" dirty="0">
                <a:solidFill>
                  <a:schemeClr val="accent1"/>
                </a:solidFill>
                <a:latin typeface="Impact" panose="020B0806030902050204" pitchFamily="34" charset="0"/>
              </a:rPr>
              <a:t>Awareness Species</a:t>
            </a:r>
          </a:p>
          <a:p>
            <a:r>
              <a:rPr lang="en-US" sz="3200" dirty="0">
                <a:solidFill>
                  <a:schemeClr val="accent1"/>
                </a:solidFill>
                <a:latin typeface="Impact" panose="020B0806030902050204" pitchFamily="34" charset="0"/>
              </a:rPr>
              <a:t>	</a:t>
            </a:r>
            <a:r>
              <a:rPr lang="en-US" sz="2400" dirty="0">
                <a:solidFill>
                  <a:schemeClr val="accent1"/>
                </a:solidFill>
                <a:latin typeface="Impact" panose="020B0806030902050204" pitchFamily="34" charset="0"/>
              </a:rPr>
              <a:t>Dune</a:t>
            </a:r>
          </a:p>
          <a:p>
            <a:r>
              <a:rPr lang="en-US" sz="2400" dirty="0">
                <a:solidFill>
                  <a:schemeClr val="accent1"/>
                </a:solidFill>
                <a:latin typeface="Impact" panose="020B0806030902050204" pitchFamily="34" charset="0"/>
              </a:rPr>
              <a:t>	Field</a:t>
            </a:r>
          </a:p>
          <a:p>
            <a:r>
              <a:rPr lang="en-US" sz="2400" dirty="0">
                <a:solidFill>
                  <a:schemeClr val="accent1"/>
                </a:solidFill>
                <a:latin typeface="Impact" panose="020B0806030902050204" pitchFamily="34" charset="0"/>
              </a:rPr>
              <a:t>	Forest</a:t>
            </a:r>
          </a:p>
          <a:p>
            <a:r>
              <a:rPr lang="en-US" sz="2400" dirty="0">
                <a:solidFill>
                  <a:schemeClr val="accent1"/>
                </a:solidFill>
                <a:latin typeface="Impact" panose="020B0806030902050204" pitchFamily="34" charset="0"/>
              </a:rPr>
              <a:t>	Wetland/Riparian</a:t>
            </a:r>
          </a:p>
          <a:p>
            <a:r>
              <a:rPr lang="en-US" sz="2400" dirty="0">
                <a:solidFill>
                  <a:schemeClr val="accent1"/>
                </a:solidFill>
                <a:latin typeface="Impact" panose="020B0806030902050204" pitchFamily="34" charset="0"/>
              </a:rPr>
              <a:t>	Ornamental</a:t>
            </a:r>
          </a:p>
          <a:p>
            <a:pPr algn="ctr"/>
            <a:endParaRPr lang="en-US" sz="2400" dirty="0">
              <a:solidFill>
                <a:schemeClr val="accent1"/>
              </a:solidFill>
              <a:latin typeface="Impact" panose="020B0806030902050204" pitchFamily="34" charset="0"/>
            </a:endParaRPr>
          </a:p>
          <a:p>
            <a:pPr algn="ctr"/>
            <a:r>
              <a:rPr lang="en-US" sz="2800" dirty="0">
                <a:solidFill>
                  <a:schemeClr val="accent1"/>
                </a:solidFill>
              </a:rPr>
              <a:t>ID booklets on hold for now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a:solidFill>
                  <a:schemeClr val="bg1"/>
                </a:solidFill>
                <a:latin typeface="Impact" panose="020B0806030902050204" pitchFamily="34" charset="0"/>
              </a:rPr>
              <a:t>Current Programs</a:t>
            </a:r>
          </a:p>
        </p:txBody>
      </p:sp>
      <p:sp>
        <p:nvSpPr>
          <p:cNvPr id="3" name="Content Placeholder 2"/>
          <p:cNvSpPr>
            <a:spLocks noGrp="1"/>
          </p:cNvSpPr>
          <p:nvPr>
            <p:ph idx="1"/>
          </p:nvPr>
        </p:nvSpPr>
        <p:spPr>
          <a:xfrm>
            <a:off x="457200" y="1024596"/>
            <a:ext cx="10287000" cy="5562600"/>
          </a:xfrm>
        </p:spPr>
        <p:txBody>
          <a:bodyPr/>
          <a:lstStyle/>
          <a:p>
            <a:r>
              <a:rPr lang="en-US" sz="2800" dirty="0">
                <a:solidFill>
                  <a:schemeClr val="accent1"/>
                </a:solidFill>
                <a:latin typeface="Rochester" panose="02000504000000020002" pitchFamily="2" charset="0"/>
              </a:rPr>
              <a:t>Go Beyond Beauty</a:t>
            </a:r>
            <a:r>
              <a:rPr lang="en-US" sz="2800" dirty="0">
                <a:solidFill>
                  <a:schemeClr val="accent1"/>
                </a:solidFill>
              </a:rPr>
              <a:t>—</a:t>
            </a:r>
            <a:r>
              <a:rPr lang="en-US" sz="2400" dirty="0">
                <a:solidFill>
                  <a:schemeClr val="accent1"/>
                </a:solidFill>
              </a:rPr>
              <a:t>a voluntary program to remove invasive ornamentals from local nurseries’ and landscapers’ inventories</a:t>
            </a:r>
          </a:p>
          <a:p>
            <a:r>
              <a:rPr lang="en-US" sz="2800" dirty="0">
                <a:solidFill>
                  <a:schemeClr val="accent1"/>
                </a:solidFill>
              </a:rPr>
              <a:t>Workbees—</a:t>
            </a:r>
            <a:r>
              <a:rPr lang="en-US" sz="2400" dirty="0">
                <a:solidFill>
                  <a:schemeClr val="accent1"/>
                </a:solidFill>
              </a:rPr>
              <a:t>focused on garlic mustard, baby’s breath, shrubs</a:t>
            </a:r>
          </a:p>
          <a:p>
            <a:r>
              <a:rPr lang="en-US" sz="2800" dirty="0">
                <a:solidFill>
                  <a:schemeClr val="accent1"/>
                </a:solidFill>
              </a:rPr>
              <a:t>Control—</a:t>
            </a:r>
            <a:r>
              <a:rPr lang="en-US" sz="2400" dirty="0">
                <a:solidFill>
                  <a:schemeClr val="accent1"/>
                </a:solidFill>
              </a:rPr>
              <a:t>high-priority species in </a:t>
            </a:r>
            <a:br>
              <a:rPr lang="en-US" sz="2400" dirty="0">
                <a:solidFill>
                  <a:schemeClr val="accent1"/>
                </a:solidFill>
              </a:rPr>
            </a:br>
            <a:r>
              <a:rPr lang="en-US" sz="2400" dirty="0">
                <a:solidFill>
                  <a:schemeClr val="accent1"/>
                </a:solidFill>
              </a:rPr>
              <a:t>high-quality habitats</a:t>
            </a:r>
          </a:p>
          <a:p>
            <a:pPr lvl="1"/>
            <a:r>
              <a:rPr lang="en-US" sz="2000" dirty="0">
                <a:solidFill>
                  <a:schemeClr val="accent1"/>
                </a:solidFill>
              </a:rPr>
              <a:t>Japanese knotweed, Oriental bittersweet, garlic mustard, </a:t>
            </a:r>
            <a:br>
              <a:rPr lang="en-US" sz="2000" dirty="0">
                <a:solidFill>
                  <a:schemeClr val="accent1"/>
                </a:solidFill>
              </a:rPr>
            </a:br>
            <a:r>
              <a:rPr lang="en-US" sz="2000" dirty="0">
                <a:solidFill>
                  <a:schemeClr val="accent1"/>
                </a:solidFill>
              </a:rPr>
              <a:t>invasive Phragmites</a:t>
            </a:r>
          </a:p>
          <a:p>
            <a:pPr lvl="1"/>
            <a:r>
              <a:rPr lang="en-US" sz="2000" dirty="0">
                <a:solidFill>
                  <a:schemeClr val="accent1"/>
                </a:solidFill>
              </a:rPr>
              <a:t>Ornamental invasives</a:t>
            </a:r>
          </a:p>
          <a:p>
            <a:pPr lvl="1"/>
            <a:r>
              <a:rPr lang="en-US" sz="2000" dirty="0">
                <a:solidFill>
                  <a:schemeClr val="accent1"/>
                </a:solidFill>
              </a:rPr>
              <a:t>Early Detection species</a:t>
            </a:r>
          </a:p>
          <a:p>
            <a:r>
              <a:rPr lang="en-US" sz="2800" dirty="0">
                <a:solidFill>
                  <a:schemeClr val="accent1"/>
                </a:solidFill>
              </a:rPr>
              <a:t>Outreach—</a:t>
            </a:r>
            <a:r>
              <a:rPr lang="en-US" sz="2400" dirty="0">
                <a:solidFill>
                  <a:schemeClr val="accent1"/>
                </a:solidFill>
              </a:rPr>
              <a:t>presentations, workshops, resources</a:t>
            </a:r>
            <a:r>
              <a:rPr lang="en-US" sz="2800" dirty="0">
                <a:solidFill>
                  <a:schemeClr val="accent1"/>
                </a:solidFill>
              </a:rPr>
              <a:t> </a:t>
            </a:r>
          </a:p>
          <a:p>
            <a:pPr lvl="1"/>
            <a:r>
              <a:rPr lang="en-US" sz="2000" dirty="0">
                <a:solidFill>
                  <a:schemeClr val="accent1"/>
                </a:solidFill>
              </a:rPr>
              <a:t>Value of habitat, threat of invasives</a:t>
            </a:r>
          </a:p>
          <a:p>
            <a:pPr lvl="1"/>
            <a:r>
              <a:rPr lang="en-US" sz="2000" dirty="0">
                <a:solidFill>
                  <a:schemeClr val="accent1"/>
                </a:solidFill>
              </a:rPr>
              <a:t>Empower average people to care &amp; make a difference</a:t>
            </a:r>
          </a:p>
          <a:p>
            <a:pPr lvl="1"/>
            <a:r>
              <a:rPr lang="en-US" sz="2000" dirty="0">
                <a:solidFill>
                  <a:schemeClr val="accent1"/>
                </a:solidFill>
              </a:rPr>
              <a:t>Need resources?  Ask!</a:t>
            </a:r>
          </a:p>
        </p:txBody>
      </p:sp>
      <p:pic>
        <p:nvPicPr>
          <p:cNvPr id="5" name="Picture 19" descr="S:\Land Management\Invasive Species Network\Top 20\Alternative brochure\GTCD_7x5_InvasSepcBro_gtcd update Folder\sample pages 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5492" y="4342916"/>
            <a:ext cx="3183752" cy="22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49" t="11383" r="16669" b="6250"/>
          <a:stretch/>
        </p:blipFill>
        <p:spPr bwMode="auto">
          <a:xfrm>
            <a:off x="8847524" y="1797850"/>
            <a:ext cx="3183752" cy="22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015710"/>
      </p:ext>
    </p:extLst>
  </p:cSld>
  <p:clrMapOvr>
    <a:masterClrMapping/>
  </p:clrMapOvr>
</p:sld>
</file>

<file path=ppt/theme/theme1.xml><?xml version="1.0" encoding="utf-8"?>
<a:theme xmlns:a="http://schemas.openxmlformats.org/drawingml/2006/main" name="1_Office Theme">
  <a:themeElements>
    <a:clrScheme name="ISN">
      <a:dk1>
        <a:srgbClr val="9A9987"/>
      </a:dk1>
      <a:lt1>
        <a:srgbClr val="729A48"/>
      </a:lt1>
      <a:dk2>
        <a:srgbClr val="9A9987"/>
      </a:dk2>
      <a:lt2>
        <a:srgbClr val="EDED8A"/>
      </a:lt2>
      <a:accent1>
        <a:srgbClr val="7290C9"/>
      </a:accent1>
      <a:accent2>
        <a:srgbClr val="FFC000"/>
      </a:accent2>
      <a:accent3>
        <a:srgbClr val="729A48"/>
      </a:accent3>
      <a:accent4>
        <a:srgbClr val="9A9987"/>
      </a:accent4>
      <a:accent5>
        <a:srgbClr val="7290C9"/>
      </a:accent5>
      <a:accent6>
        <a:srgbClr val="FFC000"/>
      </a:accent6>
      <a:hlink>
        <a:srgbClr val="729A48"/>
      </a:hlink>
      <a:folHlink>
        <a:srgbClr val="9A9987"/>
      </a:folHlink>
    </a:clrScheme>
    <a:fontScheme name="ISN Fonts">
      <a:majorFont>
        <a:latin typeface="Victor"/>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ISN">
      <a:dk1>
        <a:srgbClr val="9A9987"/>
      </a:dk1>
      <a:lt1>
        <a:srgbClr val="729A48"/>
      </a:lt1>
      <a:dk2>
        <a:srgbClr val="9A9987"/>
      </a:dk2>
      <a:lt2>
        <a:srgbClr val="EDED8A"/>
      </a:lt2>
      <a:accent1>
        <a:srgbClr val="7290C9"/>
      </a:accent1>
      <a:accent2>
        <a:srgbClr val="FFC000"/>
      </a:accent2>
      <a:accent3>
        <a:srgbClr val="729A48"/>
      </a:accent3>
      <a:accent4>
        <a:srgbClr val="9A9987"/>
      </a:accent4>
      <a:accent5>
        <a:srgbClr val="7290C9"/>
      </a:accent5>
      <a:accent6>
        <a:srgbClr val="FFC000"/>
      </a:accent6>
      <a:hlink>
        <a:srgbClr val="729A48"/>
      </a:hlink>
      <a:folHlink>
        <a:srgbClr val="9A9987"/>
      </a:folHlink>
    </a:clrScheme>
    <a:fontScheme name="ISN Fonts">
      <a:majorFont>
        <a:latin typeface="Victor"/>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1706</Words>
  <Application>Microsoft Office PowerPoint</Application>
  <PresentationFormat>Widescreen</PresentationFormat>
  <Paragraphs>276</Paragraphs>
  <Slides>28</Slides>
  <Notes>6</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Gill Sans MT</vt:lpstr>
      <vt:lpstr>Impact</vt:lpstr>
      <vt:lpstr>Impacts</vt:lpstr>
      <vt:lpstr>Rochester</vt:lpstr>
      <vt:lpstr>Victor</vt:lpstr>
      <vt:lpstr>Wingdings</vt:lpstr>
      <vt:lpstr>1_Office Theme</vt:lpstr>
      <vt:lpstr>2_Office Theme</vt:lpstr>
      <vt:lpstr>PowerPoint Presentation</vt:lpstr>
      <vt:lpstr>ISN Staff</vt:lpstr>
      <vt:lpstr>PowerPoint Presentation</vt:lpstr>
      <vt:lpstr>Mission</vt:lpstr>
      <vt:lpstr>ISN Goals</vt:lpstr>
      <vt:lpstr>PowerPoint Presentation</vt:lpstr>
      <vt:lpstr>PowerPoint Presentation</vt:lpstr>
      <vt:lpstr>PowerPoint Presentation</vt:lpstr>
      <vt:lpstr>Current Programs</vt:lpstr>
      <vt:lpstr>Steering Committee Updates</vt:lpstr>
      <vt:lpstr>Go Beyond Beauty</vt:lpstr>
      <vt:lpstr>Japanese Barberry Trade-up Days</vt:lpstr>
      <vt:lpstr>PowerPoint Presentation</vt:lpstr>
      <vt:lpstr>PowerPoint Presentation</vt:lpstr>
      <vt:lpstr>New Project: Invasive Species Signs</vt:lpstr>
      <vt:lpstr>Native Plant Signs Spring Order</vt:lpstr>
      <vt:lpstr>Bootbrush Stations</vt:lpstr>
      <vt:lpstr>2020 Workbees and Other Events</vt:lpstr>
      <vt:lpstr>Treatment &amp; Survey Goals for 2020</vt:lpstr>
      <vt:lpstr>Field Season—Crew </vt:lpstr>
      <vt:lpstr>Restoration for 2020</vt:lpstr>
      <vt:lpstr>HWA  Survey Updates</vt:lpstr>
      <vt:lpstr>MISIN www.misin.msu.edu</vt:lpstr>
      <vt:lpstr>Resources Reminder</vt:lpstr>
      <vt:lpstr>Grants Update Current Grants</vt:lpstr>
      <vt:lpstr>Upcoming Grants</vt:lpstr>
      <vt:lpstr>State-wide &amp; Regional Updates</vt:lpstr>
      <vt:lpstr>Partner 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Cook</dc:creator>
  <cp:lastModifiedBy>Katie Grzesiak</cp:lastModifiedBy>
  <cp:revision>17</cp:revision>
  <dcterms:created xsi:type="dcterms:W3CDTF">2020-04-07T12:11:48Z</dcterms:created>
  <dcterms:modified xsi:type="dcterms:W3CDTF">2020-11-10T23:10:26Z</dcterms:modified>
</cp:coreProperties>
</file>