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41"/>
  </p:notesMasterIdLst>
  <p:sldIdLst>
    <p:sldId id="263" r:id="rId5"/>
    <p:sldId id="1072" r:id="rId6"/>
    <p:sldId id="257" r:id="rId7"/>
    <p:sldId id="289" r:id="rId8"/>
    <p:sldId id="875" r:id="rId9"/>
    <p:sldId id="265" r:id="rId10"/>
    <p:sldId id="273" r:id="rId11"/>
    <p:sldId id="258" r:id="rId12"/>
    <p:sldId id="1074" r:id="rId13"/>
    <p:sldId id="282" r:id="rId14"/>
    <p:sldId id="1082" r:id="rId15"/>
    <p:sldId id="1083" r:id="rId16"/>
    <p:sldId id="1084" r:id="rId17"/>
    <p:sldId id="1085" r:id="rId18"/>
    <p:sldId id="292" r:id="rId19"/>
    <p:sldId id="333" r:id="rId20"/>
    <p:sldId id="331" r:id="rId21"/>
    <p:sldId id="256" r:id="rId22"/>
    <p:sldId id="1075" r:id="rId23"/>
    <p:sldId id="1086" r:id="rId24"/>
    <p:sldId id="1088" r:id="rId25"/>
    <p:sldId id="1090" r:id="rId26"/>
    <p:sldId id="1087" r:id="rId27"/>
    <p:sldId id="1076" r:id="rId28"/>
    <p:sldId id="1078" r:id="rId29"/>
    <p:sldId id="1079" r:id="rId30"/>
    <p:sldId id="1080" r:id="rId31"/>
    <p:sldId id="1081" r:id="rId32"/>
    <p:sldId id="1073" r:id="rId33"/>
    <p:sldId id="1060" r:id="rId34"/>
    <p:sldId id="1077" r:id="rId35"/>
    <p:sldId id="324" r:id="rId36"/>
    <p:sldId id="290" r:id="rId37"/>
    <p:sldId id="303" r:id="rId38"/>
    <p:sldId id="304" r:id="rId39"/>
    <p:sldId id="27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e Grzesiak" initials="KG" lastIdx="2" clrIdx="0">
    <p:extLst>
      <p:ext uri="{19B8F6BF-5375-455C-9EA6-DF929625EA0E}">
        <p15:presenceInfo xmlns:p15="http://schemas.microsoft.com/office/powerpoint/2012/main" userId="S::kgrzesiak@GTCD.onmicrosoft.com::9a9c98d9-9f35-469d-a4bd-00eef81a99b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A987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6" autoAdjust="0"/>
    <p:restoredTop sz="91950" autoAdjust="0"/>
  </p:normalViewPr>
  <p:slideViewPr>
    <p:cSldViewPr>
      <p:cViewPr varScale="1">
        <p:scale>
          <a:sx n="40" d="100"/>
          <a:sy n="40" d="100"/>
        </p:scale>
        <p:origin x="60" y="54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D9A264-7C73-4042-B2DC-C041DEA25838}" type="datetimeFigureOut">
              <a:rPr lang="en-US" smtClean="0"/>
              <a:t>11/17/2020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33992D-2D4A-4673-802D-4889EF3588CA}" type="slidenum">
              <a:rPr lang="en-US" smtClean="0"/>
              <a:t>‹#›</a:t>
            </a:fld>
            <a:endParaRPr lang="en-US"/>
          </a:p>
        </p:txBody>
      </p:sp>
    </p:spTree>
    <p:extLst>
      <p:ext uri="{BB962C8B-B14F-4D97-AF65-F5344CB8AC3E}">
        <p14:creationId xmlns:p14="http://schemas.microsoft.com/office/powerpoint/2010/main" val="2055686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habitatmatters.org/2013/07/autumnberry-preserve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Development process, bones of GBB, how we’ve grown &amp; changed, and plans for the future, plus stumbling blocks</a:t>
            </a:r>
          </a:p>
        </p:txBody>
      </p:sp>
      <p:sp>
        <p:nvSpPr>
          <p:cNvPr id="4" name="Slide Number Placeholder 3"/>
          <p:cNvSpPr>
            <a:spLocks noGrp="1"/>
          </p:cNvSpPr>
          <p:nvPr>
            <p:ph type="sldNum" sz="quarter" idx="10"/>
          </p:nvPr>
        </p:nvSpPr>
        <p:spPr/>
        <p:txBody>
          <a:bodyPr/>
          <a:lstStyle/>
          <a:p>
            <a:fld id="{60CAED06-9677-44DD-9BB2-319023E0535B}" type="slidenum">
              <a:rPr lang="en-US" smtClean="0"/>
              <a:pPr/>
              <a:t>1</a:t>
            </a:fld>
            <a:endParaRPr lang="en-US"/>
          </a:p>
        </p:txBody>
      </p:sp>
    </p:spTree>
    <p:extLst>
      <p:ext uri="{BB962C8B-B14F-4D97-AF65-F5344CB8AC3E}">
        <p14:creationId xmlns:p14="http://schemas.microsoft.com/office/powerpoint/2010/main" val="3481594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AKA Manchu </a:t>
            </a:r>
            <a:r>
              <a:rPr lang="en-US" dirty="0" err="1"/>
              <a:t>tubergourd</a:t>
            </a:r>
            <a:r>
              <a:rPr lang="en-US" dirty="0"/>
              <a:t>; found in Washtenaw Co (Matthaei)</a:t>
            </a:r>
          </a:p>
        </p:txBody>
      </p:sp>
      <p:sp>
        <p:nvSpPr>
          <p:cNvPr id="4" name="Slide Number Placeholder 3"/>
          <p:cNvSpPr>
            <a:spLocks noGrp="1"/>
          </p:cNvSpPr>
          <p:nvPr>
            <p:ph type="sldNum" sz="quarter" idx="5"/>
          </p:nvPr>
        </p:nvSpPr>
        <p:spPr/>
        <p:txBody>
          <a:bodyPr/>
          <a:lstStyle/>
          <a:p>
            <a:fld id="{0933992D-2D4A-4673-802D-4889EF3588CA}" type="slidenum">
              <a:rPr lang="en-US" smtClean="0"/>
              <a:t>25</a:t>
            </a:fld>
            <a:endParaRPr lang="en-US"/>
          </a:p>
        </p:txBody>
      </p:sp>
    </p:spTree>
    <p:extLst>
      <p:ext uri="{BB962C8B-B14F-4D97-AF65-F5344CB8AC3E}">
        <p14:creationId xmlns:p14="http://schemas.microsoft.com/office/powerpoint/2010/main" val="1143561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AKA devil’s tearthumb, sometimes </a:t>
            </a:r>
            <a:r>
              <a:rPr lang="en-US" dirty="0" err="1"/>
              <a:t>Polyganum</a:t>
            </a:r>
            <a:endParaRPr lang="en-US" dirty="0"/>
          </a:p>
        </p:txBody>
      </p:sp>
      <p:sp>
        <p:nvSpPr>
          <p:cNvPr id="4" name="Slide Number Placeholder 3"/>
          <p:cNvSpPr>
            <a:spLocks noGrp="1"/>
          </p:cNvSpPr>
          <p:nvPr>
            <p:ph type="sldNum" sz="quarter" idx="5"/>
          </p:nvPr>
        </p:nvSpPr>
        <p:spPr/>
        <p:txBody>
          <a:bodyPr/>
          <a:lstStyle/>
          <a:p>
            <a:fld id="{0933992D-2D4A-4673-802D-4889EF3588CA}" type="slidenum">
              <a:rPr lang="en-US" smtClean="0"/>
              <a:t>26</a:t>
            </a:fld>
            <a:endParaRPr lang="en-US"/>
          </a:p>
        </p:txBody>
      </p:sp>
    </p:spTree>
    <p:extLst>
      <p:ext uri="{BB962C8B-B14F-4D97-AF65-F5344CB8AC3E}">
        <p14:creationId xmlns:p14="http://schemas.microsoft.com/office/powerpoint/2010/main" val="2562408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NEEDS UPDATE</a:t>
            </a:r>
          </a:p>
        </p:txBody>
      </p:sp>
      <p:sp>
        <p:nvSpPr>
          <p:cNvPr id="4" name="Slide Number Placeholder 3"/>
          <p:cNvSpPr>
            <a:spLocks noGrp="1"/>
          </p:cNvSpPr>
          <p:nvPr>
            <p:ph type="sldNum" sz="quarter" idx="5"/>
          </p:nvPr>
        </p:nvSpPr>
        <p:spPr/>
        <p:txBody>
          <a:bodyPr/>
          <a:lstStyle/>
          <a:p>
            <a:fld id="{0933992D-2D4A-4673-802D-4889EF3588CA}" type="slidenum">
              <a:rPr lang="en-US" smtClean="0"/>
              <a:t>32</a:t>
            </a:fld>
            <a:endParaRPr lang="en-US"/>
          </a:p>
        </p:txBody>
      </p:sp>
    </p:spTree>
    <p:extLst>
      <p:ext uri="{BB962C8B-B14F-4D97-AF65-F5344CB8AC3E}">
        <p14:creationId xmlns:p14="http://schemas.microsoft.com/office/powerpoint/2010/main" val="388951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fld id="{0933992D-2D4A-4673-802D-4889EF3588CA}" type="slidenum">
              <a:rPr lang="en-US" smtClean="0"/>
              <a:t>33</a:t>
            </a:fld>
            <a:endParaRPr lang="en-US"/>
          </a:p>
        </p:txBody>
      </p:sp>
    </p:spTree>
    <p:extLst>
      <p:ext uri="{BB962C8B-B14F-4D97-AF65-F5344CB8AC3E}">
        <p14:creationId xmlns:p14="http://schemas.microsoft.com/office/powerpoint/2010/main" val="827769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CAED06-9677-44DD-9BB2-319023E0535B}" type="slidenum">
              <a:rPr lang="en-US" smtClean="0"/>
              <a:pPr/>
              <a:t>36</a:t>
            </a:fld>
            <a:endParaRPr lang="en-US"/>
          </a:p>
        </p:txBody>
      </p:sp>
    </p:spTree>
    <p:extLst>
      <p:ext uri="{BB962C8B-B14F-4D97-AF65-F5344CB8AC3E}">
        <p14:creationId xmlns:p14="http://schemas.microsoft.com/office/powerpoint/2010/main" val="1883651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 typeface="Wingdings" pitchFamily="2" charset="2"/>
              <a:buNone/>
            </a:pPr>
            <a:endParaRPr lang="en-US" dirty="0"/>
          </a:p>
        </p:txBody>
      </p:sp>
      <p:sp>
        <p:nvSpPr>
          <p:cNvPr id="819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fld id="{DEBDE82F-9B81-4F9C-AC38-09CB3E2553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base" latinLnBrk="0" hangingPunct="1">
                <a:lnSpc>
                  <a:spcPct val="100000"/>
                </a:lnSpc>
                <a:spcBef>
                  <a:spcPct val="0"/>
                </a:spcBef>
                <a:spcAft>
                  <a:spcPct val="0"/>
                </a:spcAft>
                <a:buClrTx/>
                <a:buSzTx/>
                <a:buFontTx/>
                <a:buNone/>
                <a:tabLst/>
                <a:defRPr/>
              </a:pPr>
              <a:t>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24154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ISN will use this</a:t>
            </a:r>
          </a:p>
          <a:p>
            <a:r>
              <a:rPr lang="en-US"/>
              <a:t>Lots to learn—book!</a:t>
            </a:r>
          </a:p>
          <a:p>
            <a:r>
              <a:rPr lang="en-US"/>
              <a:t>20 is still a lot—we narrowed down to 4 in early invasion stage with high impacts for the area</a:t>
            </a:r>
          </a:p>
        </p:txBody>
      </p:sp>
      <p:sp>
        <p:nvSpPr>
          <p:cNvPr id="4" name="Slide Number Placeholder 3"/>
          <p:cNvSpPr>
            <a:spLocks noGrp="1"/>
          </p:cNvSpPr>
          <p:nvPr>
            <p:ph type="sldNum" sz="quarter" idx="5"/>
          </p:nvPr>
        </p:nvSpPr>
        <p:spPr/>
        <p:txBody>
          <a:bodyPr/>
          <a:lstStyle/>
          <a:p>
            <a:pPr>
              <a:defRPr/>
            </a:pPr>
            <a:fld id="{C1D0928F-B3B9-4893-8851-218B36789511}" type="slidenum">
              <a:rPr lang="en-US" smtClean="0"/>
              <a:pPr>
                <a:defRPr/>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More about GBB next</a:t>
            </a:r>
          </a:p>
          <a:p>
            <a:endParaRPr lang="en-US"/>
          </a:p>
          <a:p>
            <a:r>
              <a:rPr lang="en-US"/>
              <a:t>Autumn Berry—I urge people to visit our website about this:  </a:t>
            </a:r>
            <a:r>
              <a:rPr lang="en-US">
                <a:hlinkClick r:id="rId3"/>
              </a:rPr>
              <a:t>http://habitatmatters.org/2013/07/autumnberry-preserves/</a:t>
            </a:r>
            <a:r>
              <a:rPr lang="en-US"/>
              <a:t>  It’s a controversial subject; we do NOT condone planting AO (and in fact link to an article all about what to replace AO with!), and will be removing AO in</a:t>
            </a:r>
            <a:r>
              <a:rPr lang="en-US" baseline="0"/>
              <a:t> natural areas for each jar sold.  That said, Partners decided this opportunity to place messaging on each jar was too good to pass up (we can get ahead of the curve!)</a:t>
            </a:r>
          </a:p>
          <a:p>
            <a:endParaRPr lang="en-US" baseline="0"/>
          </a:p>
          <a:p>
            <a:r>
              <a:rPr lang="en-US" baseline="0"/>
              <a:t>Garlic Mustard Paper is going to be awesome!  I wish I could send a sample with you, but we only have a few pieces from the trial run.  If all goes as planned this spring, we should have a Holiday 2014 launch.</a:t>
            </a:r>
          </a:p>
          <a:p>
            <a:endParaRPr lang="en-US" baseline="0"/>
          </a:p>
          <a:p>
            <a:r>
              <a:rPr lang="en-US" baseline="0" err="1"/>
              <a:t>Workbees</a:t>
            </a:r>
            <a:r>
              <a:rPr lang="en-US" baseline="0"/>
              <a:t>—volunteers pulling garlic mustard directly with ISN, though many Partners hold a variety of hikes, </a:t>
            </a:r>
            <a:r>
              <a:rPr lang="en-US" baseline="0" err="1"/>
              <a:t>workbees</a:t>
            </a:r>
            <a:r>
              <a:rPr lang="en-US" baseline="0"/>
              <a:t>, and workshops</a:t>
            </a:r>
          </a:p>
          <a:p>
            <a:endParaRPr lang="en-US" baseline="0"/>
          </a:p>
          <a:p>
            <a:r>
              <a:rPr lang="en-US" baseline="0"/>
              <a:t>Control—physical removal or chemical.  Work with Partners to establish highest priority populations &amp; treat what we can fit in the budget!  Mainly state land, Partner-managed natural areas, and some roadsides (PH &amp; JK)</a:t>
            </a:r>
            <a:br>
              <a:rPr lang="en-US" baseline="0"/>
            </a:br>
            <a:br>
              <a:rPr lang="en-US" baseline="0"/>
            </a:br>
            <a:r>
              <a:rPr lang="en-US" baseline="0"/>
              <a:t>Outreach—mainly presentations, also one-on-one and any other opportunities that come up.  Anyone who will sit still! </a:t>
            </a:r>
            <a:r>
              <a:rPr lang="en-US" baseline="0">
                <a:sym typeface="Wingdings" panose="05000000000000000000" pitchFamily="2" charset="2"/>
              </a:rPr>
              <a:t></a:t>
            </a:r>
            <a:endParaRPr lang="en-US" baseline="0"/>
          </a:p>
        </p:txBody>
      </p:sp>
      <p:sp>
        <p:nvSpPr>
          <p:cNvPr id="4" name="Slide Number Placeholder 3"/>
          <p:cNvSpPr>
            <a:spLocks noGrp="1"/>
          </p:cNvSpPr>
          <p:nvPr>
            <p:ph type="sldNum" sz="quarter" idx="10"/>
          </p:nvPr>
        </p:nvSpPr>
        <p:spPr/>
        <p:txBody>
          <a:bodyPr/>
          <a:lstStyle/>
          <a:p>
            <a:fld id="{BE182B87-F6C9-49BB-8C3F-EEECE887CCE7}" type="slidenum">
              <a:rPr lang="en-US" smtClean="0"/>
              <a:pPr/>
              <a:t>8</a:t>
            </a:fld>
            <a:endParaRPr lang="en-US"/>
          </a:p>
        </p:txBody>
      </p:sp>
    </p:spTree>
    <p:extLst>
      <p:ext uri="{BB962C8B-B14F-4D97-AF65-F5344CB8AC3E}">
        <p14:creationId xmlns:p14="http://schemas.microsoft.com/office/powerpoint/2010/main" val="2709601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CAED06-9677-44DD-9BB2-319023E053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700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CAED06-9677-44DD-9BB2-319023E053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474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12FCBB-D16E-4859-94E0-AE4A87B059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796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C298D1-B2E8-4B2B-BE9B-0B9A9CCC0C59}" type="datetimeFigureOut">
              <a:rPr lang="en-US" smtClean="0"/>
              <a:pPr/>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84BE89-E770-4CB5-A7EB-E2C53395285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C298D1-B2E8-4B2B-BE9B-0B9A9CCC0C59}" type="datetimeFigureOut">
              <a:rPr lang="en-US" smtClean="0"/>
              <a:pPr/>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84BE89-E770-4CB5-A7EB-E2C53395285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C298D1-B2E8-4B2B-BE9B-0B9A9CCC0C59}" type="datetimeFigureOut">
              <a:rPr lang="en-US" smtClean="0"/>
              <a:pPr/>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84BE89-E770-4CB5-A7EB-E2C53395285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1CFB5-49E7-43F8-859D-1358D86C3E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2E5B86-4ABA-4639-8995-C9DDDBA322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061FC5-2400-4302-9A81-A764D4F7580D}"/>
              </a:ext>
            </a:extLst>
          </p:cNvPr>
          <p:cNvSpPr>
            <a:spLocks noGrp="1"/>
          </p:cNvSpPr>
          <p:nvPr>
            <p:ph type="dt" sz="half" idx="10"/>
          </p:nvPr>
        </p:nvSpPr>
        <p:spPr/>
        <p:txBody>
          <a:bodyPr/>
          <a:lstStyle/>
          <a:p>
            <a:fld id="{45C7F32D-270E-460B-94CA-D4DC6CD49815}" type="datetimeFigureOut">
              <a:rPr lang="en-US" smtClean="0"/>
              <a:t>11/17/2020</a:t>
            </a:fld>
            <a:endParaRPr lang="en-US"/>
          </a:p>
        </p:txBody>
      </p:sp>
      <p:sp>
        <p:nvSpPr>
          <p:cNvPr id="5" name="Footer Placeholder 4">
            <a:extLst>
              <a:ext uri="{FF2B5EF4-FFF2-40B4-BE49-F238E27FC236}">
                <a16:creationId xmlns:a16="http://schemas.microsoft.com/office/drawing/2014/main" id="{4309E078-DA89-4286-80C3-C3C012BC1E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FA74A3-8E5E-4D89-ABAE-54EAEAFBDABB}"/>
              </a:ext>
            </a:extLst>
          </p:cNvPr>
          <p:cNvSpPr>
            <a:spLocks noGrp="1"/>
          </p:cNvSpPr>
          <p:nvPr>
            <p:ph type="sldNum" sz="quarter" idx="12"/>
          </p:nvPr>
        </p:nvSpPr>
        <p:spPr/>
        <p:txBody>
          <a:bodyPr/>
          <a:lstStyle/>
          <a:p>
            <a:fld id="{FD12DE09-478F-4B34-A16F-1BFAB2BDE4BA}" type="slidenum">
              <a:rPr lang="en-US" smtClean="0"/>
              <a:t>‹#›</a:t>
            </a:fld>
            <a:endParaRPr lang="en-US"/>
          </a:p>
        </p:txBody>
      </p:sp>
    </p:spTree>
    <p:extLst>
      <p:ext uri="{BB962C8B-B14F-4D97-AF65-F5344CB8AC3E}">
        <p14:creationId xmlns:p14="http://schemas.microsoft.com/office/powerpoint/2010/main" val="2100598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7AB8-39FA-402C-AD84-26171C9245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D69522-EB7F-40FB-AB55-5DC3208E30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21DF80-7513-47F8-B15B-8005BDAEE3D3}"/>
              </a:ext>
            </a:extLst>
          </p:cNvPr>
          <p:cNvSpPr>
            <a:spLocks noGrp="1"/>
          </p:cNvSpPr>
          <p:nvPr>
            <p:ph type="dt" sz="half" idx="10"/>
          </p:nvPr>
        </p:nvSpPr>
        <p:spPr/>
        <p:txBody>
          <a:bodyPr/>
          <a:lstStyle/>
          <a:p>
            <a:fld id="{45C7F32D-270E-460B-94CA-D4DC6CD49815}" type="datetimeFigureOut">
              <a:rPr lang="en-US" smtClean="0"/>
              <a:t>11/17/2020</a:t>
            </a:fld>
            <a:endParaRPr lang="en-US"/>
          </a:p>
        </p:txBody>
      </p:sp>
      <p:sp>
        <p:nvSpPr>
          <p:cNvPr id="5" name="Footer Placeholder 4">
            <a:extLst>
              <a:ext uri="{FF2B5EF4-FFF2-40B4-BE49-F238E27FC236}">
                <a16:creationId xmlns:a16="http://schemas.microsoft.com/office/drawing/2014/main" id="{06593371-074E-4E35-851D-76978D2C9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C0D8D5-B637-4AC9-A226-4637082966B8}"/>
              </a:ext>
            </a:extLst>
          </p:cNvPr>
          <p:cNvSpPr>
            <a:spLocks noGrp="1"/>
          </p:cNvSpPr>
          <p:nvPr>
            <p:ph type="sldNum" sz="quarter" idx="12"/>
          </p:nvPr>
        </p:nvSpPr>
        <p:spPr/>
        <p:txBody>
          <a:bodyPr/>
          <a:lstStyle/>
          <a:p>
            <a:fld id="{FD12DE09-478F-4B34-A16F-1BFAB2BDE4BA}" type="slidenum">
              <a:rPr lang="en-US" smtClean="0"/>
              <a:t>‹#›</a:t>
            </a:fld>
            <a:endParaRPr lang="en-US"/>
          </a:p>
        </p:txBody>
      </p:sp>
    </p:spTree>
    <p:extLst>
      <p:ext uri="{BB962C8B-B14F-4D97-AF65-F5344CB8AC3E}">
        <p14:creationId xmlns:p14="http://schemas.microsoft.com/office/powerpoint/2010/main" val="1023241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E18D6-A68A-40D1-A20B-1298EF9F5E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889F99-8AD0-4949-8411-DB162F7398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4CCFE7-9070-4EB4-9371-CB0C0FEED9D2}"/>
              </a:ext>
            </a:extLst>
          </p:cNvPr>
          <p:cNvSpPr>
            <a:spLocks noGrp="1"/>
          </p:cNvSpPr>
          <p:nvPr>
            <p:ph type="dt" sz="half" idx="10"/>
          </p:nvPr>
        </p:nvSpPr>
        <p:spPr/>
        <p:txBody>
          <a:bodyPr/>
          <a:lstStyle/>
          <a:p>
            <a:fld id="{45C7F32D-270E-460B-94CA-D4DC6CD49815}" type="datetimeFigureOut">
              <a:rPr lang="en-US" smtClean="0"/>
              <a:t>11/17/2020</a:t>
            </a:fld>
            <a:endParaRPr lang="en-US"/>
          </a:p>
        </p:txBody>
      </p:sp>
      <p:sp>
        <p:nvSpPr>
          <p:cNvPr id="5" name="Footer Placeholder 4">
            <a:extLst>
              <a:ext uri="{FF2B5EF4-FFF2-40B4-BE49-F238E27FC236}">
                <a16:creationId xmlns:a16="http://schemas.microsoft.com/office/drawing/2014/main" id="{0E33098C-A4CD-4AE9-B80A-9DF3F0CAB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1EC648-FA78-4AA4-B58E-9B32EAE51762}"/>
              </a:ext>
            </a:extLst>
          </p:cNvPr>
          <p:cNvSpPr>
            <a:spLocks noGrp="1"/>
          </p:cNvSpPr>
          <p:nvPr>
            <p:ph type="sldNum" sz="quarter" idx="12"/>
          </p:nvPr>
        </p:nvSpPr>
        <p:spPr/>
        <p:txBody>
          <a:bodyPr/>
          <a:lstStyle/>
          <a:p>
            <a:fld id="{FD12DE09-478F-4B34-A16F-1BFAB2BDE4BA}" type="slidenum">
              <a:rPr lang="en-US" smtClean="0"/>
              <a:t>‹#›</a:t>
            </a:fld>
            <a:endParaRPr lang="en-US"/>
          </a:p>
        </p:txBody>
      </p:sp>
    </p:spTree>
    <p:extLst>
      <p:ext uri="{BB962C8B-B14F-4D97-AF65-F5344CB8AC3E}">
        <p14:creationId xmlns:p14="http://schemas.microsoft.com/office/powerpoint/2010/main" val="4222986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0D5A3-4D2A-415E-AE41-E9E7685ECF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BFDE1E-A287-42BD-A9BE-F2F40C7DE5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512026-1A81-4ADE-997C-F508A959D0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C9AE50-24BA-4D70-A8F9-6562D43905A9}"/>
              </a:ext>
            </a:extLst>
          </p:cNvPr>
          <p:cNvSpPr>
            <a:spLocks noGrp="1"/>
          </p:cNvSpPr>
          <p:nvPr>
            <p:ph type="dt" sz="half" idx="10"/>
          </p:nvPr>
        </p:nvSpPr>
        <p:spPr/>
        <p:txBody>
          <a:bodyPr/>
          <a:lstStyle/>
          <a:p>
            <a:fld id="{45C7F32D-270E-460B-94CA-D4DC6CD49815}" type="datetimeFigureOut">
              <a:rPr lang="en-US" smtClean="0"/>
              <a:t>11/17/2020</a:t>
            </a:fld>
            <a:endParaRPr lang="en-US"/>
          </a:p>
        </p:txBody>
      </p:sp>
      <p:sp>
        <p:nvSpPr>
          <p:cNvPr id="6" name="Footer Placeholder 5">
            <a:extLst>
              <a:ext uri="{FF2B5EF4-FFF2-40B4-BE49-F238E27FC236}">
                <a16:creationId xmlns:a16="http://schemas.microsoft.com/office/drawing/2014/main" id="{BC7DDEF7-7571-4F53-B41C-07BDEC67DF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D68003-554F-4CFB-802B-CB6C795F23D7}"/>
              </a:ext>
            </a:extLst>
          </p:cNvPr>
          <p:cNvSpPr>
            <a:spLocks noGrp="1"/>
          </p:cNvSpPr>
          <p:nvPr>
            <p:ph type="sldNum" sz="quarter" idx="12"/>
          </p:nvPr>
        </p:nvSpPr>
        <p:spPr/>
        <p:txBody>
          <a:bodyPr/>
          <a:lstStyle/>
          <a:p>
            <a:fld id="{FD12DE09-478F-4B34-A16F-1BFAB2BDE4BA}" type="slidenum">
              <a:rPr lang="en-US" smtClean="0"/>
              <a:t>‹#›</a:t>
            </a:fld>
            <a:endParaRPr lang="en-US"/>
          </a:p>
        </p:txBody>
      </p:sp>
    </p:spTree>
    <p:extLst>
      <p:ext uri="{BB962C8B-B14F-4D97-AF65-F5344CB8AC3E}">
        <p14:creationId xmlns:p14="http://schemas.microsoft.com/office/powerpoint/2010/main" val="6557444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60363-8A72-43A2-A1C5-A41FBD9597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F65F24-CCA0-476E-8970-D3CC11709C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83E667-84E1-4FBC-A629-C1A8A9B4C9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BE570F-32A0-4E1C-96FD-58E9F86E05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436FE-4238-44E9-9F86-B35A33D9C7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0F23B4-E740-4BAC-BF22-66BE437813AE}"/>
              </a:ext>
            </a:extLst>
          </p:cNvPr>
          <p:cNvSpPr>
            <a:spLocks noGrp="1"/>
          </p:cNvSpPr>
          <p:nvPr>
            <p:ph type="dt" sz="half" idx="10"/>
          </p:nvPr>
        </p:nvSpPr>
        <p:spPr/>
        <p:txBody>
          <a:bodyPr/>
          <a:lstStyle/>
          <a:p>
            <a:fld id="{45C7F32D-270E-460B-94CA-D4DC6CD49815}" type="datetimeFigureOut">
              <a:rPr lang="en-US" smtClean="0"/>
              <a:t>11/17/2020</a:t>
            </a:fld>
            <a:endParaRPr lang="en-US"/>
          </a:p>
        </p:txBody>
      </p:sp>
      <p:sp>
        <p:nvSpPr>
          <p:cNvPr id="8" name="Footer Placeholder 7">
            <a:extLst>
              <a:ext uri="{FF2B5EF4-FFF2-40B4-BE49-F238E27FC236}">
                <a16:creationId xmlns:a16="http://schemas.microsoft.com/office/drawing/2014/main" id="{49294D1D-8C4D-4901-B7D8-23C5CE6A7A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48C1A4-2899-47A0-BE92-CC7DE65B9205}"/>
              </a:ext>
            </a:extLst>
          </p:cNvPr>
          <p:cNvSpPr>
            <a:spLocks noGrp="1"/>
          </p:cNvSpPr>
          <p:nvPr>
            <p:ph type="sldNum" sz="quarter" idx="12"/>
          </p:nvPr>
        </p:nvSpPr>
        <p:spPr/>
        <p:txBody>
          <a:bodyPr/>
          <a:lstStyle/>
          <a:p>
            <a:fld id="{FD12DE09-478F-4B34-A16F-1BFAB2BDE4BA}" type="slidenum">
              <a:rPr lang="en-US" smtClean="0"/>
              <a:t>‹#›</a:t>
            </a:fld>
            <a:endParaRPr lang="en-US"/>
          </a:p>
        </p:txBody>
      </p:sp>
    </p:spTree>
    <p:extLst>
      <p:ext uri="{BB962C8B-B14F-4D97-AF65-F5344CB8AC3E}">
        <p14:creationId xmlns:p14="http://schemas.microsoft.com/office/powerpoint/2010/main" val="519747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194C5-91D5-4D7D-A078-291C37ADB4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236D87-780D-4749-9809-19E94AD78408}"/>
              </a:ext>
            </a:extLst>
          </p:cNvPr>
          <p:cNvSpPr>
            <a:spLocks noGrp="1"/>
          </p:cNvSpPr>
          <p:nvPr>
            <p:ph type="dt" sz="half" idx="10"/>
          </p:nvPr>
        </p:nvSpPr>
        <p:spPr/>
        <p:txBody>
          <a:bodyPr/>
          <a:lstStyle/>
          <a:p>
            <a:fld id="{45C7F32D-270E-460B-94CA-D4DC6CD49815}" type="datetimeFigureOut">
              <a:rPr lang="en-US" smtClean="0"/>
              <a:t>11/17/2020</a:t>
            </a:fld>
            <a:endParaRPr lang="en-US"/>
          </a:p>
        </p:txBody>
      </p:sp>
      <p:sp>
        <p:nvSpPr>
          <p:cNvPr id="4" name="Footer Placeholder 3">
            <a:extLst>
              <a:ext uri="{FF2B5EF4-FFF2-40B4-BE49-F238E27FC236}">
                <a16:creationId xmlns:a16="http://schemas.microsoft.com/office/drawing/2014/main" id="{5AB59805-EB38-49EA-888B-1F8E83DD17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5728B4-4416-401E-8B63-23DD25C2AB6C}"/>
              </a:ext>
            </a:extLst>
          </p:cNvPr>
          <p:cNvSpPr>
            <a:spLocks noGrp="1"/>
          </p:cNvSpPr>
          <p:nvPr>
            <p:ph type="sldNum" sz="quarter" idx="12"/>
          </p:nvPr>
        </p:nvSpPr>
        <p:spPr/>
        <p:txBody>
          <a:bodyPr/>
          <a:lstStyle/>
          <a:p>
            <a:fld id="{FD12DE09-478F-4B34-A16F-1BFAB2BDE4BA}" type="slidenum">
              <a:rPr lang="en-US" smtClean="0"/>
              <a:t>‹#›</a:t>
            </a:fld>
            <a:endParaRPr lang="en-US"/>
          </a:p>
        </p:txBody>
      </p:sp>
    </p:spTree>
    <p:extLst>
      <p:ext uri="{BB962C8B-B14F-4D97-AF65-F5344CB8AC3E}">
        <p14:creationId xmlns:p14="http://schemas.microsoft.com/office/powerpoint/2010/main" val="1488314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E997C9-7CA7-4655-BB98-43B344C2A9DF}"/>
              </a:ext>
            </a:extLst>
          </p:cNvPr>
          <p:cNvSpPr>
            <a:spLocks noGrp="1"/>
          </p:cNvSpPr>
          <p:nvPr>
            <p:ph type="dt" sz="half" idx="10"/>
          </p:nvPr>
        </p:nvSpPr>
        <p:spPr/>
        <p:txBody>
          <a:bodyPr/>
          <a:lstStyle/>
          <a:p>
            <a:fld id="{45C7F32D-270E-460B-94CA-D4DC6CD49815}" type="datetimeFigureOut">
              <a:rPr lang="en-US" smtClean="0"/>
              <a:t>11/17/2020</a:t>
            </a:fld>
            <a:endParaRPr lang="en-US"/>
          </a:p>
        </p:txBody>
      </p:sp>
      <p:sp>
        <p:nvSpPr>
          <p:cNvPr id="3" name="Footer Placeholder 2">
            <a:extLst>
              <a:ext uri="{FF2B5EF4-FFF2-40B4-BE49-F238E27FC236}">
                <a16:creationId xmlns:a16="http://schemas.microsoft.com/office/drawing/2014/main" id="{45182F7B-0048-4DE8-9BA5-8623346911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9B3355-7BC2-4290-A375-AC854266B7BF}"/>
              </a:ext>
            </a:extLst>
          </p:cNvPr>
          <p:cNvSpPr>
            <a:spLocks noGrp="1"/>
          </p:cNvSpPr>
          <p:nvPr>
            <p:ph type="sldNum" sz="quarter" idx="12"/>
          </p:nvPr>
        </p:nvSpPr>
        <p:spPr/>
        <p:txBody>
          <a:bodyPr/>
          <a:lstStyle/>
          <a:p>
            <a:fld id="{FD12DE09-478F-4B34-A16F-1BFAB2BDE4BA}" type="slidenum">
              <a:rPr lang="en-US" smtClean="0"/>
              <a:t>‹#›</a:t>
            </a:fld>
            <a:endParaRPr lang="en-US"/>
          </a:p>
        </p:txBody>
      </p:sp>
    </p:spTree>
    <p:extLst>
      <p:ext uri="{BB962C8B-B14F-4D97-AF65-F5344CB8AC3E}">
        <p14:creationId xmlns:p14="http://schemas.microsoft.com/office/powerpoint/2010/main" val="3250349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783F6-CBDF-46BF-A67B-6F04ADDBE2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442090-ED92-4335-BA42-AA0DFA6CCC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212D5-42C3-403D-A72A-7774429021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700839-4C4A-4420-AF29-EA52AD5BC4BC}"/>
              </a:ext>
            </a:extLst>
          </p:cNvPr>
          <p:cNvSpPr>
            <a:spLocks noGrp="1"/>
          </p:cNvSpPr>
          <p:nvPr>
            <p:ph type="dt" sz="half" idx="10"/>
          </p:nvPr>
        </p:nvSpPr>
        <p:spPr/>
        <p:txBody>
          <a:bodyPr/>
          <a:lstStyle/>
          <a:p>
            <a:fld id="{45C7F32D-270E-460B-94CA-D4DC6CD49815}" type="datetimeFigureOut">
              <a:rPr lang="en-US" smtClean="0"/>
              <a:t>11/17/2020</a:t>
            </a:fld>
            <a:endParaRPr lang="en-US"/>
          </a:p>
        </p:txBody>
      </p:sp>
      <p:sp>
        <p:nvSpPr>
          <p:cNvPr id="6" name="Footer Placeholder 5">
            <a:extLst>
              <a:ext uri="{FF2B5EF4-FFF2-40B4-BE49-F238E27FC236}">
                <a16:creationId xmlns:a16="http://schemas.microsoft.com/office/drawing/2014/main" id="{BD5B94BE-417E-438C-AE93-474999A54B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51FF8B-91D6-4C38-8DFA-6CAAB2CCF873}"/>
              </a:ext>
            </a:extLst>
          </p:cNvPr>
          <p:cNvSpPr>
            <a:spLocks noGrp="1"/>
          </p:cNvSpPr>
          <p:nvPr>
            <p:ph type="sldNum" sz="quarter" idx="12"/>
          </p:nvPr>
        </p:nvSpPr>
        <p:spPr/>
        <p:txBody>
          <a:bodyPr/>
          <a:lstStyle/>
          <a:p>
            <a:fld id="{FD12DE09-478F-4B34-A16F-1BFAB2BDE4BA}" type="slidenum">
              <a:rPr lang="en-US" smtClean="0"/>
              <a:t>‹#›</a:t>
            </a:fld>
            <a:endParaRPr lang="en-US"/>
          </a:p>
        </p:txBody>
      </p:sp>
    </p:spTree>
    <p:extLst>
      <p:ext uri="{BB962C8B-B14F-4D97-AF65-F5344CB8AC3E}">
        <p14:creationId xmlns:p14="http://schemas.microsoft.com/office/powerpoint/2010/main" val="2109553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C298D1-B2E8-4B2B-BE9B-0B9A9CCC0C59}" type="datetimeFigureOut">
              <a:rPr lang="en-US" smtClean="0"/>
              <a:pPr/>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84BE89-E770-4CB5-A7EB-E2C533952850}"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83158-5520-4187-B9EE-C81D21CD38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CAB7BA-E0B1-4B03-86DD-A2487A34AA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DEC16B-A286-46A6-8124-1F53A7F629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5D8F9A-3568-4192-9EAB-2A92972D6E6B}"/>
              </a:ext>
            </a:extLst>
          </p:cNvPr>
          <p:cNvSpPr>
            <a:spLocks noGrp="1"/>
          </p:cNvSpPr>
          <p:nvPr>
            <p:ph type="dt" sz="half" idx="10"/>
          </p:nvPr>
        </p:nvSpPr>
        <p:spPr/>
        <p:txBody>
          <a:bodyPr/>
          <a:lstStyle/>
          <a:p>
            <a:fld id="{45C7F32D-270E-460B-94CA-D4DC6CD49815}" type="datetimeFigureOut">
              <a:rPr lang="en-US" smtClean="0"/>
              <a:t>11/17/2020</a:t>
            </a:fld>
            <a:endParaRPr lang="en-US"/>
          </a:p>
        </p:txBody>
      </p:sp>
      <p:sp>
        <p:nvSpPr>
          <p:cNvPr id="6" name="Footer Placeholder 5">
            <a:extLst>
              <a:ext uri="{FF2B5EF4-FFF2-40B4-BE49-F238E27FC236}">
                <a16:creationId xmlns:a16="http://schemas.microsoft.com/office/drawing/2014/main" id="{8574D204-B96A-42E3-9979-37F61AF86A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79BD6F-8D29-4BFB-8720-EBF710AEE9D9}"/>
              </a:ext>
            </a:extLst>
          </p:cNvPr>
          <p:cNvSpPr>
            <a:spLocks noGrp="1"/>
          </p:cNvSpPr>
          <p:nvPr>
            <p:ph type="sldNum" sz="quarter" idx="12"/>
          </p:nvPr>
        </p:nvSpPr>
        <p:spPr/>
        <p:txBody>
          <a:bodyPr/>
          <a:lstStyle/>
          <a:p>
            <a:fld id="{FD12DE09-478F-4B34-A16F-1BFAB2BDE4BA}" type="slidenum">
              <a:rPr lang="en-US" smtClean="0"/>
              <a:t>‹#›</a:t>
            </a:fld>
            <a:endParaRPr lang="en-US"/>
          </a:p>
        </p:txBody>
      </p:sp>
    </p:spTree>
    <p:extLst>
      <p:ext uri="{BB962C8B-B14F-4D97-AF65-F5344CB8AC3E}">
        <p14:creationId xmlns:p14="http://schemas.microsoft.com/office/powerpoint/2010/main" val="2187841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42648-4461-4442-BA20-24C2121DD7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8798C5-EC8D-4C9B-AEEC-77780C851B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C97DC4-663D-45CC-9D22-36A3ED0E6717}"/>
              </a:ext>
            </a:extLst>
          </p:cNvPr>
          <p:cNvSpPr>
            <a:spLocks noGrp="1"/>
          </p:cNvSpPr>
          <p:nvPr>
            <p:ph type="dt" sz="half" idx="10"/>
          </p:nvPr>
        </p:nvSpPr>
        <p:spPr/>
        <p:txBody>
          <a:bodyPr/>
          <a:lstStyle/>
          <a:p>
            <a:fld id="{45C7F32D-270E-460B-94CA-D4DC6CD49815}" type="datetimeFigureOut">
              <a:rPr lang="en-US" smtClean="0"/>
              <a:t>11/17/2020</a:t>
            </a:fld>
            <a:endParaRPr lang="en-US"/>
          </a:p>
        </p:txBody>
      </p:sp>
      <p:sp>
        <p:nvSpPr>
          <p:cNvPr id="5" name="Footer Placeholder 4">
            <a:extLst>
              <a:ext uri="{FF2B5EF4-FFF2-40B4-BE49-F238E27FC236}">
                <a16:creationId xmlns:a16="http://schemas.microsoft.com/office/drawing/2014/main" id="{54A04E17-7B9D-42EB-BA86-6BDADFF16E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05629E-1646-463A-B854-82399824A84A}"/>
              </a:ext>
            </a:extLst>
          </p:cNvPr>
          <p:cNvSpPr>
            <a:spLocks noGrp="1"/>
          </p:cNvSpPr>
          <p:nvPr>
            <p:ph type="sldNum" sz="quarter" idx="12"/>
          </p:nvPr>
        </p:nvSpPr>
        <p:spPr/>
        <p:txBody>
          <a:bodyPr/>
          <a:lstStyle/>
          <a:p>
            <a:fld id="{FD12DE09-478F-4B34-A16F-1BFAB2BDE4BA}" type="slidenum">
              <a:rPr lang="en-US" smtClean="0"/>
              <a:t>‹#›</a:t>
            </a:fld>
            <a:endParaRPr lang="en-US"/>
          </a:p>
        </p:txBody>
      </p:sp>
    </p:spTree>
    <p:extLst>
      <p:ext uri="{BB962C8B-B14F-4D97-AF65-F5344CB8AC3E}">
        <p14:creationId xmlns:p14="http://schemas.microsoft.com/office/powerpoint/2010/main" val="23148552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ECA8FB-52F4-4D7C-9341-65C53ECCA7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2FE569-BEB9-4E07-B2FE-6306EF44E0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576652-69E7-4233-883B-C09993CBC276}"/>
              </a:ext>
            </a:extLst>
          </p:cNvPr>
          <p:cNvSpPr>
            <a:spLocks noGrp="1"/>
          </p:cNvSpPr>
          <p:nvPr>
            <p:ph type="dt" sz="half" idx="10"/>
          </p:nvPr>
        </p:nvSpPr>
        <p:spPr/>
        <p:txBody>
          <a:bodyPr/>
          <a:lstStyle/>
          <a:p>
            <a:fld id="{45C7F32D-270E-460B-94CA-D4DC6CD49815}" type="datetimeFigureOut">
              <a:rPr lang="en-US" smtClean="0"/>
              <a:t>11/17/2020</a:t>
            </a:fld>
            <a:endParaRPr lang="en-US"/>
          </a:p>
        </p:txBody>
      </p:sp>
      <p:sp>
        <p:nvSpPr>
          <p:cNvPr id="5" name="Footer Placeholder 4">
            <a:extLst>
              <a:ext uri="{FF2B5EF4-FFF2-40B4-BE49-F238E27FC236}">
                <a16:creationId xmlns:a16="http://schemas.microsoft.com/office/drawing/2014/main" id="{4195AFF9-95A2-49DB-B7A7-2D427A82D9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1B818-48C2-49C5-A160-4B622A89EFC3}"/>
              </a:ext>
            </a:extLst>
          </p:cNvPr>
          <p:cNvSpPr>
            <a:spLocks noGrp="1"/>
          </p:cNvSpPr>
          <p:nvPr>
            <p:ph type="sldNum" sz="quarter" idx="12"/>
          </p:nvPr>
        </p:nvSpPr>
        <p:spPr/>
        <p:txBody>
          <a:bodyPr/>
          <a:lstStyle/>
          <a:p>
            <a:fld id="{FD12DE09-478F-4B34-A16F-1BFAB2BDE4BA}" type="slidenum">
              <a:rPr lang="en-US" smtClean="0"/>
              <a:t>‹#›</a:t>
            </a:fld>
            <a:endParaRPr lang="en-US"/>
          </a:p>
        </p:txBody>
      </p:sp>
    </p:spTree>
    <p:extLst>
      <p:ext uri="{BB962C8B-B14F-4D97-AF65-F5344CB8AC3E}">
        <p14:creationId xmlns:p14="http://schemas.microsoft.com/office/powerpoint/2010/main" val="950559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F0FA1E8-D707-4FC5-B256-EE96CE5AB5F7}" type="datetimeFigureOut">
              <a:rPr lang="en-US">
                <a:solidFill>
                  <a:srgbClr val="9A9987">
                    <a:tint val="75000"/>
                  </a:srgbClr>
                </a:solidFill>
              </a:rPr>
              <a:pPr>
                <a:defRPr/>
              </a:pPr>
              <a:t>11/17/2020</a:t>
            </a:fld>
            <a:endParaRPr lang="en-US">
              <a:solidFill>
                <a:srgbClr val="9A9987">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D15859B2-5B6E-4630-B3DE-314155A1EDA5}"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2886519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022D22-352B-4CB7-BC2A-0804723EA2F0}" type="datetimeFigureOut">
              <a:rPr lang="en-US">
                <a:solidFill>
                  <a:srgbClr val="9A9987">
                    <a:tint val="75000"/>
                  </a:srgbClr>
                </a:solidFill>
              </a:rPr>
              <a:pPr>
                <a:defRPr/>
              </a:pPr>
              <a:t>11/17/2020</a:t>
            </a:fld>
            <a:endParaRPr lang="en-US">
              <a:solidFill>
                <a:srgbClr val="9A9987">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6AE78D68-D87C-45D0-9F13-3A8BFC0E5A84}"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3832262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3C988F9-98BC-44D3-82B6-9FA7C6C82B7C}" type="datetimeFigureOut">
              <a:rPr lang="en-US">
                <a:solidFill>
                  <a:srgbClr val="9A9987">
                    <a:tint val="75000"/>
                  </a:srgbClr>
                </a:solidFill>
              </a:rPr>
              <a:pPr>
                <a:defRPr/>
              </a:pPr>
              <a:t>11/17/2020</a:t>
            </a:fld>
            <a:endParaRPr lang="en-US">
              <a:solidFill>
                <a:srgbClr val="9A9987">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7F2685A5-39AE-4532-9C24-4C3AB77A67C4}"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21449396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743E552-36B1-4175-B5F2-B6B183A2E326}" type="datetimeFigureOut">
              <a:rPr lang="en-US">
                <a:solidFill>
                  <a:srgbClr val="9A9987">
                    <a:tint val="75000"/>
                  </a:srgbClr>
                </a:solidFill>
              </a:rPr>
              <a:pPr>
                <a:defRPr/>
              </a:pPr>
              <a:t>11/17/2020</a:t>
            </a:fld>
            <a:endParaRPr lang="en-US">
              <a:solidFill>
                <a:srgbClr val="9A9987">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4B1DABF7-78C4-4CE3-897B-618AF6F798C4}"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2949139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8A41781-F01A-4092-A3B5-CA6BB260182E}" type="datetimeFigureOut">
              <a:rPr lang="en-US">
                <a:solidFill>
                  <a:srgbClr val="9A9987">
                    <a:tint val="75000"/>
                  </a:srgbClr>
                </a:solidFill>
              </a:rPr>
              <a:pPr>
                <a:defRPr/>
              </a:pPr>
              <a:t>11/17/2020</a:t>
            </a:fld>
            <a:endParaRPr lang="en-US">
              <a:solidFill>
                <a:srgbClr val="9A9987">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2E688A9F-5DB7-402D-A153-9877C3D946B9}"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2716592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564DE27-08F3-4776-A5F1-5DF140AF20C6}" type="datetimeFigureOut">
              <a:rPr lang="en-US">
                <a:solidFill>
                  <a:srgbClr val="9A9987">
                    <a:tint val="75000"/>
                  </a:srgbClr>
                </a:solidFill>
              </a:rPr>
              <a:pPr>
                <a:defRPr/>
              </a:pPr>
              <a:t>11/17/2020</a:t>
            </a:fld>
            <a:endParaRPr lang="en-US">
              <a:solidFill>
                <a:srgbClr val="9A9987">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BB7B1EA2-5065-48EF-9FD2-1EC4206ECFBC}"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4194294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56A5C9C-6419-4BE1-9C07-6ABC45DAC618}" type="datetimeFigureOut">
              <a:rPr lang="en-US">
                <a:solidFill>
                  <a:srgbClr val="9A9987">
                    <a:tint val="75000"/>
                  </a:srgbClr>
                </a:solidFill>
              </a:rPr>
              <a:pPr>
                <a:defRPr/>
              </a:pPr>
              <a:t>11/17/2020</a:t>
            </a:fld>
            <a:endParaRPr lang="en-US">
              <a:solidFill>
                <a:srgbClr val="9A9987">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BE5C1B7B-5278-44E7-A6B5-DA56AF2A7DB0}"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1673698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C298D1-B2E8-4B2B-BE9B-0B9A9CCC0C59}" type="datetimeFigureOut">
              <a:rPr lang="en-US" smtClean="0"/>
              <a:pPr/>
              <a:t>11/17/2020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84BE89-E770-4CB5-A7EB-E2C533952850}"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57D0DBA-C3B6-46C3-BCC4-81B5E858D25D}" type="datetimeFigureOut">
              <a:rPr lang="en-US">
                <a:solidFill>
                  <a:srgbClr val="9A9987">
                    <a:tint val="75000"/>
                  </a:srgbClr>
                </a:solidFill>
              </a:rPr>
              <a:pPr>
                <a:defRPr/>
              </a:pPr>
              <a:t>11/17/2020</a:t>
            </a:fld>
            <a:endParaRPr lang="en-US">
              <a:solidFill>
                <a:srgbClr val="9A9987">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BE27C6B7-9526-4B73-BE2F-CF13F0525EAC}"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2975924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F61B531-DFA4-4BAE-BA13-4850BD38716A}" type="datetimeFigureOut">
              <a:rPr lang="en-US">
                <a:solidFill>
                  <a:srgbClr val="9A9987">
                    <a:tint val="75000"/>
                  </a:srgbClr>
                </a:solidFill>
              </a:rPr>
              <a:pPr>
                <a:defRPr/>
              </a:pPr>
              <a:t>11/17/2020</a:t>
            </a:fld>
            <a:endParaRPr lang="en-US">
              <a:solidFill>
                <a:srgbClr val="9A9987">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64A07627-D2D7-4224-9C90-84E9C549CDFD}"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32943745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D984DF4-BDEB-4E88-B11F-C35F1DD0F9CB}" type="datetimeFigureOut">
              <a:rPr lang="en-US">
                <a:solidFill>
                  <a:srgbClr val="9A9987">
                    <a:tint val="75000"/>
                  </a:srgbClr>
                </a:solidFill>
              </a:rPr>
              <a:pPr>
                <a:defRPr/>
              </a:pPr>
              <a:t>11/17/2020</a:t>
            </a:fld>
            <a:endParaRPr lang="en-US">
              <a:solidFill>
                <a:srgbClr val="9A9987">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9BD16631-8B20-43AD-8FC5-B3CF2673A4B8}"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738255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CF5B5D8-2036-4177-8209-C061AEFB97C5}" type="datetimeFigureOut">
              <a:rPr lang="en-US">
                <a:solidFill>
                  <a:srgbClr val="9A9987">
                    <a:tint val="75000"/>
                  </a:srgbClr>
                </a:solidFill>
              </a:rPr>
              <a:pPr>
                <a:defRPr/>
              </a:pPr>
              <a:t>11/17/2020</a:t>
            </a:fld>
            <a:endParaRPr lang="en-US">
              <a:solidFill>
                <a:srgbClr val="9A9987">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9A9987">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2DF38E8B-C4BD-4163-8A04-77D10D34AF85}"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3532608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2DFB9-C59D-4A97-9023-74BF8A47C1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5FFD20-7F17-49F2-9E4A-439B0D9464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32ADA0-4E17-442E-BD3E-9BB97E87EB37}"/>
              </a:ext>
            </a:extLst>
          </p:cNvPr>
          <p:cNvSpPr>
            <a:spLocks noGrp="1"/>
          </p:cNvSpPr>
          <p:nvPr>
            <p:ph type="dt" sz="half" idx="10"/>
          </p:nvPr>
        </p:nvSpPr>
        <p:spPr/>
        <p:txBody>
          <a:bodyPr/>
          <a:lstStyle/>
          <a:p>
            <a:fld id="{62E79228-5939-400E-A197-2FA1DC2CC584}" type="datetimeFigureOut">
              <a:rPr lang="en-US" smtClean="0"/>
              <a:t>11/17/2020</a:t>
            </a:fld>
            <a:endParaRPr lang="en-US"/>
          </a:p>
        </p:txBody>
      </p:sp>
      <p:sp>
        <p:nvSpPr>
          <p:cNvPr id="5" name="Footer Placeholder 4">
            <a:extLst>
              <a:ext uri="{FF2B5EF4-FFF2-40B4-BE49-F238E27FC236}">
                <a16:creationId xmlns:a16="http://schemas.microsoft.com/office/drawing/2014/main" id="{CF537210-5443-4517-B689-42354EA06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99843-1924-417B-81BE-CA6DCCF89E79}"/>
              </a:ext>
            </a:extLst>
          </p:cNvPr>
          <p:cNvSpPr>
            <a:spLocks noGrp="1"/>
          </p:cNvSpPr>
          <p:nvPr>
            <p:ph type="sldNum" sz="quarter" idx="12"/>
          </p:nvPr>
        </p:nvSpPr>
        <p:spPr/>
        <p:txBody>
          <a:bodyPr/>
          <a:lstStyle/>
          <a:p>
            <a:fld id="{5F78A3D6-AD3B-4A15-9A35-FE161C8D36B8}" type="slidenum">
              <a:rPr lang="en-US" smtClean="0"/>
              <a:t>‹#›</a:t>
            </a:fld>
            <a:endParaRPr lang="en-US"/>
          </a:p>
        </p:txBody>
      </p:sp>
    </p:spTree>
    <p:extLst>
      <p:ext uri="{BB962C8B-B14F-4D97-AF65-F5344CB8AC3E}">
        <p14:creationId xmlns:p14="http://schemas.microsoft.com/office/powerpoint/2010/main" val="760269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E782F-E6E2-4E16-BB00-930CE5D5D4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8A6C41-9927-4F0C-820B-C84CD20B49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38D001-8BA1-401F-9E2A-093F5A33471B}"/>
              </a:ext>
            </a:extLst>
          </p:cNvPr>
          <p:cNvSpPr>
            <a:spLocks noGrp="1"/>
          </p:cNvSpPr>
          <p:nvPr>
            <p:ph type="dt" sz="half" idx="10"/>
          </p:nvPr>
        </p:nvSpPr>
        <p:spPr/>
        <p:txBody>
          <a:bodyPr/>
          <a:lstStyle/>
          <a:p>
            <a:fld id="{62E79228-5939-400E-A197-2FA1DC2CC584}" type="datetimeFigureOut">
              <a:rPr lang="en-US" smtClean="0"/>
              <a:t>11/17/2020</a:t>
            </a:fld>
            <a:endParaRPr lang="en-US"/>
          </a:p>
        </p:txBody>
      </p:sp>
      <p:sp>
        <p:nvSpPr>
          <p:cNvPr id="5" name="Footer Placeholder 4">
            <a:extLst>
              <a:ext uri="{FF2B5EF4-FFF2-40B4-BE49-F238E27FC236}">
                <a16:creationId xmlns:a16="http://schemas.microsoft.com/office/drawing/2014/main" id="{1ADDF9B1-657C-494F-B9A5-3B3892A6EC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B48423-3282-4E36-A5E3-EEE7FED1B13D}"/>
              </a:ext>
            </a:extLst>
          </p:cNvPr>
          <p:cNvSpPr>
            <a:spLocks noGrp="1"/>
          </p:cNvSpPr>
          <p:nvPr>
            <p:ph type="sldNum" sz="quarter" idx="12"/>
          </p:nvPr>
        </p:nvSpPr>
        <p:spPr/>
        <p:txBody>
          <a:bodyPr/>
          <a:lstStyle/>
          <a:p>
            <a:fld id="{5F78A3D6-AD3B-4A15-9A35-FE161C8D36B8}" type="slidenum">
              <a:rPr lang="en-US" smtClean="0"/>
              <a:t>‹#›</a:t>
            </a:fld>
            <a:endParaRPr lang="en-US"/>
          </a:p>
        </p:txBody>
      </p:sp>
    </p:spTree>
    <p:extLst>
      <p:ext uri="{BB962C8B-B14F-4D97-AF65-F5344CB8AC3E}">
        <p14:creationId xmlns:p14="http://schemas.microsoft.com/office/powerpoint/2010/main" val="4075420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7F17E-798C-4A26-B9F0-59148E1912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714E0A-3D04-4C97-AC69-052BBF4F83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1EFA8D-9FE1-4AF4-9F5C-DBB1B1B2A4C6}"/>
              </a:ext>
            </a:extLst>
          </p:cNvPr>
          <p:cNvSpPr>
            <a:spLocks noGrp="1"/>
          </p:cNvSpPr>
          <p:nvPr>
            <p:ph type="dt" sz="half" idx="10"/>
          </p:nvPr>
        </p:nvSpPr>
        <p:spPr/>
        <p:txBody>
          <a:bodyPr/>
          <a:lstStyle/>
          <a:p>
            <a:fld id="{62E79228-5939-400E-A197-2FA1DC2CC584}" type="datetimeFigureOut">
              <a:rPr lang="en-US" smtClean="0"/>
              <a:t>11/17/2020</a:t>
            </a:fld>
            <a:endParaRPr lang="en-US"/>
          </a:p>
        </p:txBody>
      </p:sp>
      <p:sp>
        <p:nvSpPr>
          <p:cNvPr id="5" name="Footer Placeholder 4">
            <a:extLst>
              <a:ext uri="{FF2B5EF4-FFF2-40B4-BE49-F238E27FC236}">
                <a16:creationId xmlns:a16="http://schemas.microsoft.com/office/drawing/2014/main" id="{55A840EC-6727-4DC5-96AF-808DD0BAFE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5A7FC0-9066-4015-A2B6-2C7FE80BA4FA}"/>
              </a:ext>
            </a:extLst>
          </p:cNvPr>
          <p:cNvSpPr>
            <a:spLocks noGrp="1"/>
          </p:cNvSpPr>
          <p:nvPr>
            <p:ph type="sldNum" sz="quarter" idx="12"/>
          </p:nvPr>
        </p:nvSpPr>
        <p:spPr/>
        <p:txBody>
          <a:bodyPr/>
          <a:lstStyle/>
          <a:p>
            <a:fld id="{5F78A3D6-AD3B-4A15-9A35-FE161C8D36B8}" type="slidenum">
              <a:rPr lang="en-US" smtClean="0"/>
              <a:t>‹#›</a:t>
            </a:fld>
            <a:endParaRPr lang="en-US"/>
          </a:p>
        </p:txBody>
      </p:sp>
    </p:spTree>
    <p:extLst>
      <p:ext uri="{BB962C8B-B14F-4D97-AF65-F5344CB8AC3E}">
        <p14:creationId xmlns:p14="http://schemas.microsoft.com/office/powerpoint/2010/main" val="28433961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D9B6A-0CB7-42A9-9138-4B44A934AE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6CF4E6-C462-4BD5-9127-A224F266CC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B90595-EC05-48A9-9540-DE0E29967B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790986-3201-485D-9D07-09C801B9605C}"/>
              </a:ext>
            </a:extLst>
          </p:cNvPr>
          <p:cNvSpPr>
            <a:spLocks noGrp="1"/>
          </p:cNvSpPr>
          <p:nvPr>
            <p:ph type="dt" sz="half" idx="10"/>
          </p:nvPr>
        </p:nvSpPr>
        <p:spPr/>
        <p:txBody>
          <a:bodyPr/>
          <a:lstStyle/>
          <a:p>
            <a:fld id="{62E79228-5939-400E-A197-2FA1DC2CC584}" type="datetimeFigureOut">
              <a:rPr lang="en-US" smtClean="0"/>
              <a:t>11/17/2020</a:t>
            </a:fld>
            <a:endParaRPr lang="en-US"/>
          </a:p>
        </p:txBody>
      </p:sp>
      <p:sp>
        <p:nvSpPr>
          <p:cNvPr id="6" name="Footer Placeholder 5">
            <a:extLst>
              <a:ext uri="{FF2B5EF4-FFF2-40B4-BE49-F238E27FC236}">
                <a16:creationId xmlns:a16="http://schemas.microsoft.com/office/drawing/2014/main" id="{EFEA40D3-37F6-4BDC-BB9A-83CE05134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A8424B-A59D-4798-AADA-3AD1BBD1E9AA}"/>
              </a:ext>
            </a:extLst>
          </p:cNvPr>
          <p:cNvSpPr>
            <a:spLocks noGrp="1"/>
          </p:cNvSpPr>
          <p:nvPr>
            <p:ph type="sldNum" sz="quarter" idx="12"/>
          </p:nvPr>
        </p:nvSpPr>
        <p:spPr/>
        <p:txBody>
          <a:bodyPr/>
          <a:lstStyle/>
          <a:p>
            <a:fld id="{5F78A3D6-AD3B-4A15-9A35-FE161C8D36B8}" type="slidenum">
              <a:rPr lang="en-US" smtClean="0"/>
              <a:t>‹#›</a:t>
            </a:fld>
            <a:endParaRPr lang="en-US"/>
          </a:p>
        </p:txBody>
      </p:sp>
    </p:spTree>
    <p:extLst>
      <p:ext uri="{BB962C8B-B14F-4D97-AF65-F5344CB8AC3E}">
        <p14:creationId xmlns:p14="http://schemas.microsoft.com/office/powerpoint/2010/main" val="18811526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BF1EA-E322-4E17-80C8-BBB1E32E50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738692-9D12-40DD-B607-7876B6BE05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3B5417-1BC8-494F-96C1-22B59B1699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8DB180-B153-4878-9440-B4BA550B06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DA8180-EDB7-49BD-93EE-E21214C75E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C6FB48-D069-47AB-9176-CF8C5F96EDF3}"/>
              </a:ext>
            </a:extLst>
          </p:cNvPr>
          <p:cNvSpPr>
            <a:spLocks noGrp="1"/>
          </p:cNvSpPr>
          <p:nvPr>
            <p:ph type="dt" sz="half" idx="10"/>
          </p:nvPr>
        </p:nvSpPr>
        <p:spPr/>
        <p:txBody>
          <a:bodyPr/>
          <a:lstStyle/>
          <a:p>
            <a:fld id="{62E79228-5939-400E-A197-2FA1DC2CC584}" type="datetimeFigureOut">
              <a:rPr lang="en-US" smtClean="0"/>
              <a:t>11/17/2020</a:t>
            </a:fld>
            <a:endParaRPr lang="en-US"/>
          </a:p>
        </p:txBody>
      </p:sp>
      <p:sp>
        <p:nvSpPr>
          <p:cNvPr id="8" name="Footer Placeholder 7">
            <a:extLst>
              <a:ext uri="{FF2B5EF4-FFF2-40B4-BE49-F238E27FC236}">
                <a16:creationId xmlns:a16="http://schemas.microsoft.com/office/drawing/2014/main" id="{ED03C288-BB48-433F-80B6-E11FA2071C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6D9DEC-D9F3-4E42-A3C0-DE7C1269228C}"/>
              </a:ext>
            </a:extLst>
          </p:cNvPr>
          <p:cNvSpPr>
            <a:spLocks noGrp="1"/>
          </p:cNvSpPr>
          <p:nvPr>
            <p:ph type="sldNum" sz="quarter" idx="12"/>
          </p:nvPr>
        </p:nvSpPr>
        <p:spPr/>
        <p:txBody>
          <a:bodyPr/>
          <a:lstStyle/>
          <a:p>
            <a:fld id="{5F78A3D6-AD3B-4A15-9A35-FE161C8D36B8}" type="slidenum">
              <a:rPr lang="en-US" smtClean="0"/>
              <a:t>‹#›</a:t>
            </a:fld>
            <a:endParaRPr lang="en-US"/>
          </a:p>
        </p:txBody>
      </p:sp>
    </p:spTree>
    <p:extLst>
      <p:ext uri="{BB962C8B-B14F-4D97-AF65-F5344CB8AC3E}">
        <p14:creationId xmlns:p14="http://schemas.microsoft.com/office/powerpoint/2010/main" val="34803243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EC72D-3D9E-4D29-93C0-366C5949EB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B39D7A-6E2F-4032-8F83-6E778CC5B72D}"/>
              </a:ext>
            </a:extLst>
          </p:cNvPr>
          <p:cNvSpPr>
            <a:spLocks noGrp="1"/>
          </p:cNvSpPr>
          <p:nvPr>
            <p:ph type="dt" sz="half" idx="10"/>
          </p:nvPr>
        </p:nvSpPr>
        <p:spPr/>
        <p:txBody>
          <a:bodyPr/>
          <a:lstStyle/>
          <a:p>
            <a:fld id="{62E79228-5939-400E-A197-2FA1DC2CC584}" type="datetimeFigureOut">
              <a:rPr lang="en-US" smtClean="0"/>
              <a:t>11/17/2020</a:t>
            </a:fld>
            <a:endParaRPr lang="en-US"/>
          </a:p>
        </p:txBody>
      </p:sp>
      <p:sp>
        <p:nvSpPr>
          <p:cNvPr id="4" name="Footer Placeholder 3">
            <a:extLst>
              <a:ext uri="{FF2B5EF4-FFF2-40B4-BE49-F238E27FC236}">
                <a16:creationId xmlns:a16="http://schemas.microsoft.com/office/drawing/2014/main" id="{65046D67-F0F1-4082-BAE5-1F7C989B9E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5B7C28-7EBD-403F-BDD6-344F764FBB5A}"/>
              </a:ext>
            </a:extLst>
          </p:cNvPr>
          <p:cNvSpPr>
            <a:spLocks noGrp="1"/>
          </p:cNvSpPr>
          <p:nvPr>
            <p:ph type="sldNum" sz="quarter" idx="12"/>
          </p:nvPr>
        </p:nvSpPr>
        <p:spPr/>
        <p:txBody>
          <a:bodyPr/>
          <a:lstStyle/>
          <a:p>
            <a:fld id="{5F78A3D6-AD3B-4A15-9A35-FE161C8D36B8}" type="slidenum">
              <a:rPr lang="en-US" smtClean="0"/>
              <a:t>‹#›</a:t>
            </a:fld>
            <a:endParaRPr lang="en-US"/>
          </a:p>
        </p:txBody>
      </p:sp>
    </p:spTree>
    <p:extLst>
      <p:ext uri="{BB962C8B-B14F-4D97-AF65-F5344CB8AC3E}">
        <p14:creationId xmlns:p14="http://schemas.microsoft.com/office/powerpoint/2010/main" val="1090757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C298D1-B2E8-4B2B-BE9B-0B9A9CCC0C59}" type="datetimeFigureOut">
              <a:rPr lang="en-US" smtClean="0"/>
              <a:pPr/>
              <a:t>11/17/2020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84BE89-E770-4CB5-A7EB-E2C533952850}"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24D8AA-63EF-4D19-B71D-859B7A0473EB}"/>
              </a:ext>
            </a:extLst>
          </p:cNvPr>
          <p:cNvSpPr>
            <a:spLocks noGrp="1"/>
          </p:cNvSpPr>
          <p:nvPr>
            <p:ph type="dt" sz="half" idx="10"/>
          </p:nvPr>
        </p:nvSpPr>
        <p:spPr/>
        <p:txBody>
          <a:bodyPr/>
          <a:lstStyle/>
          <a:p>
            <a:fld id="{62E79228-5939-400E-A197-2FA1DC2CC584}" type="datetimeFigureOut">
              <a:rPr lang="en-US" smtClean="0"/>
              <a:t>11/17/2020</a:t>
            </a:fld>
            <a:endParaRPr lang="en-US"/>
          </a:p>
        </p:txBody>
      </p:sp>
      <p:sp>
        <p:nvSpPr>
          <p:cNvPr id="3" name="Footer Placeholder 2">
            <a:extLst>
              <a:ext uri="{FF2B5EF4-FFF2-40B4-BE49-F238E27FC236}">
                <a16:creationId xmlns:a16="http://schemas.microsoft.com/office/drawing/2014/main" id="{6AE4928E-0B60-49B7-9196-669A442F3C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F06147-9366-4F44-B47A-A4EE9AAD7DB4}"/>
              </a:ext>
            </a:extLst>
          </p:cNvPr>
          <p:cNvSpPr>
            <a:spLocks noGrp="1"/>
          </p:cNvSpPr>
          <p:nvPr>
            <p:ph type="sldNum" sz="quarter" idx="12"/>
          </p:nvPr>
        </p:nvSpPr>
        <p:spPr/>
        <p:txBody>
          <a:bodyPr/>
          <a:lstStyle/>
          <a:p>
            <a:fld id="{5F78A3D6-AD3B-4A15-9A35-FE161C8D36B8}" type="slidenum">
              <a:rPr lang="en-US" smtClean="0"/>
              <a:t>‹#›</a:t>
            </a:fld>
            <a:endParaRPr lang="en-US"/>
          </a:p>
        </p:txBody>
      </p:sp>
    </p:spTree>
    <p:extLst>
      <p:ext uri="{BB962C8B-B14F-4D97-AF65-F5344CB8AC3E}">
        <p14:creationId xmlns:p14="http://schemas.microsoft.com/office/powerpoint/2010/main" val="32515165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6290-5FBD-43F4-B283-272CA655F5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5AD4FC-7890-4BD2-82E3-572AD78FDE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D767F2-41D7-4F01-AD0B-073AF7E31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A21F1F-1E2C-441C-862A-C25DB9D7EBCC}"/>
              </a:ext>
            </a:extLst>
          </p:cNvPr>
          <p:cNvSpPr>
            <a:spLocks noGrp="1"/>
          </p:cNvSpPr>
          <p:nvPr>
            <p:ph type="dt" sz="half" idx="10"/>
          </p:nvPr>
        </p:nvSpPr>
        <p:spPr/>
        <p:txBody>
          <a:bodyPr/>
          <a:lstStyle/>
          <a:p>
            <a:fld id="{62E79228-5939-400E-A197-2FA1DC2CC584}" type="datetimeFigureOut">
              <a:rPr lang="en-US" smtClean="0"/>
              <a:t>11/17/2020</a:t>
            </a:fld>
            <a:endParaRPr lang="en-US"/>
          </a:p>
        </p:txBody>
      </p:sp>
      <p:sp>
        <p:nvSpPr>
          <p:cNvPr id="6" name="Footer Placeholder 5">
            <a:extLst>
              <a:ext uri="{FF2B5EF4-FFF2-40B4-BE49-F238E27FC236}">
                <a16:creationId xmlns:a16="http://schemas.microsoft.com/office/drawing/2014/main" id="{571FB8FD-4253-4C76-93BD-AC9B78C7C7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A5C460-7FFF-4A47-A737-C9BDEFCCC1DD}"/>
              </a:ext>
            </a:extLst>
          </p:cNvPr>
          <p:cNvSpPr>
            <a:spLocks noGrp="1"/>
          </p:cNvSpPr>
          <p:nvPr>
            <p:ph type="sldNum" sz="quarter" idx="12"/>
          </p:nvPr>
        </p:nvSpPr>
        <p:spPr/>
        <p:txBody>
          <a:bodyPr/>
          <a:lstStyle/>
          <a:p>
            <a:fld id="{5F78A3D6-AD3B-4A15-9A35-FE161C8D36B8}" type="slidenum">
              <a:rPr lang="en-US" smtClean="0"/>
              <a:t>‹#›</a:t>
            </a:fld>
            <a:endParaRPr lang="en-US"/>
          </a:p>
        </p:txBody>
      </p:sp>
    </p:spTree>
    <p:extLst>
      <p:ext uri="{BB962C8B-B14F-4D97-AF65-F5344CB8AC3E}">
        <p14:creationId xmlns:p14="http://schemas.microsoft.com/office/powerpoint/2010/main" val="36629801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D5332-25B6-4F6B-A51D-1A45B0C4EE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746A87-FC98-4735-A559-29D414EC84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8B91BB-17DE-4500-81DD-E92CC2F83A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CB47E7-EE7E-4B08-92FF-B25D54F68790}"/>
              </a:ext>
            </a:extLst>
          </p:cNvPr>
          <p:cNvSpPr>
            <a:spLocks noGrp="1"/>
          </p:cNvSpPr>
          <p:nvPr>
            <p:ph type="dt" sz="half" idx="10"/>
          </p:nvPr>
        </p:nvSpPr>
        <p:spPr/>
        <p:txBody>
          <a:bodyPr/>
          <a:lstStyle/>
          <a:p>
            <a:fld id="{62E79228-5939-400E-A197-2FA1DC2CC584}" type="datetimeFigureOut">
              <a:rPr lang="en-US" smtClean="0"/>
              <a:t>11/17/2020</a:t>
            </a:fld>
            <a:endParaRPr lang="en-US"/>
          </a:p>
        </p:txBody>
      </p:sp>
      <p:sp>
        <p:nvSpPr>
          <p:cNvPr id="6" name="Footer Placeholder 5">
            <a:extLst>
              <a:ext uri="{FF2B5EF4-FFF2-40B4-BE49-F238E27FC236}">
                <a16:creationId xmlns:a16="http://schemas.microsoft.com/office/drawing/2014/main" id="{30719214-30E3-4F99-8069-20575E8D8C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D01789-5370-4AEC-A642-46DD4F568FB8}"/>
              </a:ext>
            </a:extLst>
          </p:cNvPr>
          <p:cNvSpPr>
            <a:spLocks noGrp="1"/>
          </p:cNvSpPr>
          <p:nvPr>
            <p:ph type="sldNum" sz="quarter" idx="12"/>
          </p:nvPr>
        </p:nvSpPr>
        <p:spPr/>
        <p:txBody>
          <a:bodyPr/>
          <a:lstStyle/>
          <a:p>
            <a:fld id="{5F78A3D6-AD3B-4A15-9A35-FE161C8D36B8}" type="slidenum">
              <a:rPr lang="en-US" smtClean="0"/>
              <a:t>‹#›</a:t>
            </a:fld>
            <a:endParaRPr lang="en-US"/>
          </a:p>
        </p:txBody>
      </p:sp>
    </p:spTree>
    <p:extLst>
      <p:ext uri="{BB962C8B-B14F-4D97-AF65-F5344CB8AC3E}">
        <p14:creationId xmlns:p14="http://schemas.microsoft.com/office/powerpoint/2010/main" val="22659335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3A8FF-A5FA-443E-9947-34924FBB7D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6749D1-C7FD-4F1E-ABE1-8DD9B3B7EC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1EBDCB-2BB7-4B4A-9A9A-AD7BC928F971}"/>
              </a:ext>
            </a:extLst>
          </p:cNvPr>
          <p:cNvSpPr>
            <a:spLocks noGrp="1"/>
          </p:cNvSpPr>
          <p:nvPr>
            <p:ph type="dt" sz="half" idx="10"/>
          </p:nvPr>
        </p:nvSpPr>
        <p:spPr/>
        <p:txBody>
          <a:bodyPr/>
          <a:lstStyle/>
          <a:p>
            <a:fld id="{62E79228-5939-400E-A197-2FA1DC2CC584}" type="datetimeFigureOut">
              <a:rPr lang="en-US" smtClean="0"/>
              <a:t>11/17/2020</a:t>
            </a:fld>
            <a:endParaRPr lang="en-US"/>
          </a:p>
        </p:txBody>
      </p:sp>
      <p:sp>
        <p:nvSpPr>
          <p:cNvPr id="5" name="Footer Placeholder 4">
            <a:extLst>
              <a:ext uri="{FF2B5EF4-FFF2-40B4-BE49-F238E27FC236}">
                <a16:creationId xmlns:a16="http://schemas.microsoft.com/office/drawing/2014/main" id="{D675CFE4-66F2-4C51-B41B-31DF892535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89AFD2-2DA4-44CE-9E9F-3904EEFA00B9}"/>
              </a:ext>
            </a:extLst>
          </p:cNvPr>
          <p:cNvSpPr>
            <a:spLocks noGrp="1"/>
          </p:cNvSpPr>
          <p:nvPr>
            <p:ph type="sldNum" sz="quarter" idx="12"/>
          </p:nvPr>
        </p:nvSpPr>
        <p:spPr/>
        <p:txBody>
          <a:bodyPr/>
          <a:lstStyle/>
          <a:p>
            <a:fld id="{5F78A3D6-AD3B-4A15-9A35-FE161C8D36B8}" type="slidenum">
              <a:rPr lang="en-US" smtClean="0"/>
              <a:t>‹#›</a:t>
            </a:fld>
            <a:endParaRPr lang="en-US"/>
          </a:p>
        </p:txBody>
      </p:sp>
    </p:spTree>
    <p:extLst>
      <p:ext uri="{BB962C8B-B14F-4D97-AF65-F5344CB8AC3E}">
        <p14:creationId xmlns:p14="http://schemas.microsoft.com/office/powerpoint/2010/main" val="33095390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E94799-9723-40BC-8D21-AD39E759F4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B5FC65-C676-4922-9E29-CEEB8C6B79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8E81F2-5E98-4063-B7C4-16182F8757F1}"/>
              </a:ext>
            </a:extLst>
          </p:cNvPr>
          <p:cNvSpPr>
            <a:spLocks noGrp="1"/>
          </p:cNvSpPr>
          <p:nvPr>
            <p:ph type="dt" sz="half" idx="10"/>
          </p:nvPr>
        </p:nvSpPr>
        <p:spPr/>
        <p:txBody>
          <a:bodyPr/>
          <a:lstStyle/>
          <a:p>
            <a:fld id="{62E79228-5939-400E-A197-2FA1DC2CC584}" type="datetimeFigureOut">
              <a:rPr lang="en-US" smtClean="0"/>
              <a:t>11/17/2020</a:t>
            </a:fld>
            <a:endParaRPr lang="en-US"/>
          </a:p>
        </p:txBody>
      </p:sp>
      <p:sp>
        <p:nvSpPr>
          <p:cNvPr id="5" name="Footer Placeholder 4">
            <a:extLst>
              <a:ext uri="{FF2B5EF4-FFF2-40B4-BE49-F238E27FC236}">
                <a16:creationId xmlns:a16="http://schemas.microsoft.com/office/drawing/2014/main" id="{AFC90030-7B9F-495C-972C-34C2D03034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A7798D-BAFE-4D80-8415-74F1A5534283}"/>
              </a:ext>
            </a:extLst>
          </p:cNvPr>
          <p:cNvSpPr>
            <a:spLocks noGrp="1"/>
          </p:cNvSpPr>
          <p:nvPr>
            <p:ph type="sldNum" sz="quarter" idx="12"/>
          </p:nvPr>
        </p:nvSpPr>
        <p:spPr/>
        <p:txBody>
          <a:bodyPr/>
          <a:lstStyle/>
          <a:p>
            <a:fld id="{5F78A3D6-AD3B-4A15-9A35-FE161C8D36B8}" type="slidenum">
              <a:rPr lang="en-US" smtClean="0"/>
              <a:t>‹#›</a:t>
            </a:fld>
            <a:endParaRPr lang="en-US"/>
          </a:p>
        </p:txBody>
      </p:sp>
    </p:spTree>
    <p:extLst>
      <p:ext uri="{BB962C8B-B14F-4D97-AF65-F5344CB8AC3E}">
        <p14:creationId xmlns:p14="http://schemas.microsoft.com/office/powerpoint/2010/main" val="3367871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C298D1-B2E8-4B2B-BE9B-0B9A9CCC0C59}" type="datetimeFigureOut">
              <a:rPr lang="en-US" smtClean="0"/>
              <a:pPr/>
              <a:t>11/17/2020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84BE89-E770-4CB5-A7EB-E2C53395285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C298D1-B2E8-4B2B-BE9B-0B9A9CCC0C59}" type="datetimeFigureOut">
              <a:rPr lang="en-US" smtClean="0"/>
              <a:pPr/>
              <a:t>11/17/2020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84BE89-E770-4CB5-A7EB-E2C53395285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C298D1-B2E8-4B2B-BE9B-0B9A9CCC0C59}" type="datetimeFigureOut">
              <a:rPr lang="en-US" smtClean="0"/>
              <a:pPr/>
              <a:t>11/17/2020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84BE89-E770-4CB5-A7EB-E2C53395285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C298D1-B2E8-4B2B-BE9B-0B9A9CCC0C59}" type="datetimeFigureOut">
              <a:rPr lang="en-US" smtClean="0"/>
              <a:pPr/>
              <a:t>11/17/2020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84BE89-E770-4CB5-A7EB-E2C53395285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C298D1-B2E8-4B2B-BE9B-0B9A9CCC0C59}" type="datetimeFigureOut">
              <a:rPr lang="en-US" smtClean="0"/>
              <a:pPr/>
              <a:t>11/17/2020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84BE89-E770-4CB5-A7EB-E2C53395285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298D1-B2E8-4B2B-BE9B-0B9A9CCC0C59}" type="datetimeFigureOut">
              <a:rPr lang="en-US" smtClean="0"/>
              <a:pPr/>
              <a:t>11/17/2020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84BE89-E770-4CB5-A7EB-E2C53395285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F689C1-FADC-4234-BC5F-15645BA0BF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0EB342-3E19-4147-88EF-3B883AF846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7C8F6-B38E-4CE4-8230-EF7417928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7F32D-270E-460B-94CA-D4DC6CD49815}" type="datetimeFigureOut">
              <a:rPr lang="en-US" smtClean="0"/>
              <a:t>11/17/2020</a:t>
            </a:fld>
            <a:endParaRPr lang="en-US"/>
          </a:p>
        </p:txBody>
      </p:sp>
      <p:sp>
        <p:nvSpPr>
          <p:cNvPr id="5" name="Footer Placeholder 4">
            <a:extLst>
              <a:ext uri="{FF2B5EF4-FFF2-40B4-BE49-F238E27FC236}">
                <a16:creationId xmlns:a16="http://schemas.microsoft.com/office/drawing/2014/main" id="{6A689712-9FD1-4010-85E8-18654E636D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01876F-EB11-483C-A456-B086BD1DB4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12DE09-478F-4B34-A16F-1BFAB2BDE4BA}" type="slidenum">
              <a:rPr lang="en-US" smtClean="0"/>
              <a:t>‹#›</a:t>
            </a:fld>
            <a:endParaRPr lang="en-US"/>
          </a:p>
        </p:txBody>
      </p:sp>
    </p:spTree>
    <p:extLst>
      <p:ext uri="{BB962C8B-B14F-4D97-AF65-F5344CB8AC3E}">
        <p14:creationId xmlns:p14="http://schemas.microsoft.com/office/powerpoint/2010/main" val="31701910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9A9987">
            <a:alpha val="22000"/>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CED2818-6802-4C87-9B88-284EC6A96E9F}" type="datetimeFigureOut">
              <a:rPr lang="en-US">
                <a:solidFill>
                  <a:srgbClr val="9A9987">
                    <a:tint val="75000"/>
                  </a:srgbClr>
                </a:solidFill>
              </a:rPr>
              <a:pPr>
                <a:defRPr/>
              </a:pPr>
              <a:t>11/17/2020</a:t>
            </a:fld>
            <a:endParaRPr lang="en-US">
              <a:solidFill>
                <a:srgbClr val="9A9987">
                  <a:tint val="75000"/>
                </a:srgb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srgbClr val="9A9987">
                  <a:tint val="75000"/>
                </a:srgb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02A4ACF-D7D3-466F-8F08-F2EA9FA406B2}" type="slidenum">
              <a:rPr lang="en-US">
                <a:solidFill>
                  <a:srgbClr val="9A9987">
                    <a:tint val="75000"/>
                  </a:srgbClr>
                </a:solidFill>
              </a:rPr>
              <a:pPr>
                <a:defRPr/>
              </a:pPr>
              <a:t>‹#›</a:t>
            </a:fld>
            <a:endParaRPr lang="en-US">
              <a:solidFill>
                <a:srgbClr val="9A9987">
                  <a:tint val="75000"/>
                </a:srgbClr>
              </a:solidFill>
            </a:endParaRPr>
          </a:p>
        </p:txBody>
      </p:sp>
    </p:spTree>
    <p:extLst>
      <p:ext uri="{BB962C8B-B14F-4D97-AF65-F5344CB8AC3E}">
        <p14:creationId xmlns:p14="http://schemas.microsoft.com/office/powerpoint/2010/main" val="38137825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Victor" pitchFamily="50" charset="0"/>
        </a:defRPr>
      </a:lvl2pPr>
      <a:lvl3pPr algn="ctr" rtl="0" eaLnBrk="0" fontAlgn="base" hangingPunct="0">
        <a:spcBef>
          <a:spcPct val="0"/>
        </a:spcBef>
        <a:spcAft>
          <a:spcPct val="0"/>
        </a:spcAft>
        <a:defRPr sz="4400">
          <a:solidFill>
            <a:schemeClr val="tx1"/>
          </a:solidFill>
          <a:latin typeface="Victor" pitchFamily="50" charset="0"/>
        </a:defRPr>
      </a:lvl3pPr>
      <a:lvl4pPr algn="ctr" rtl="0" eaLnBrk="0" fontAlgn="base" hangingPunct="0">
        <a:spcBef>
          <a:spcPct val="0"/>
        </a:spcBef>
        <a:spcAft>
          <a:spcPct val="0"/>
        </a:spcAft>
        <a:defRPr sz="4400">
          <a:solidFill>
            <a:schemeClr val="tx1"/>
          </a:solidFill>
          <a:latin typeface="Victor" pitchFamily="50" charset="0"/>
        </a:defRPr>
      </a:lvl4pPr>
      <a:lvl5pPr algn="ctr" rtl="0" eaLnBrk="0" fontAlgn="base" hangingPunct="0">
        <a:spcBef>
          <a:spcPct val="0"/>
        </a:spcBef>
        <a:spcAft>
          <a:spcPct val="0"/>
        </a:spcAft>
        <a:defRPr sz="4400">
          <a:solidFill>
            <a:schemeClr val="tx1"/>
          </a:solidFill>
          <a:latin typeface="Victor" pitchFamily="50" charset="0"/>
        </a:defRPr>
      </a:lvl5pPr>
      <a:lvl6pPr marL="457200" algn="ctr" rtl="0" fontAlgn="base">
        <a:spcBef>
          <a:spcPct val="0"/>
        </a:spcBef>
        <a:spcAft>
          <a:spcPct val="0"/>
        </a:spcAft>
        <a:defRPr sz="4400">
          <a:solidFill>
            <a:schemeClr val="tx1"/>
          </a:solidFill>
          <a:latin typeface="Victor" pitchFamily="50" charset="0"/>
        </a:defRPr>
      </a:lvl6pPr>
      <a:lvl7pPr marL="914400" algn="ctr" rtl="0" fontAlgn="base">
        <a:spcBef>
          <a:spcPct val="0"/>
        </a:spcBef>
        <a:spcAft>
          <a:spcPct val="0"/>
        </a:spcAft>
        <a:defRPr sz="4400">
          <a:solidFill>
            <a:schemeClr val="tx1"/>
          </a:solidFill>
          <a:latin typeface="Victor" pitchFamily="50" charset="0"/>
        </a:defRPr>
      </a:lvl7pPr>
      <a:lvl8pPr marL="1371600" algn="ctr" rtl="0" fontAlgn="base">
        <a:spcBef>
          <a:spcPct val="0"/>
        </a:spcBef>
        <a:spcAft>
          <a:spcPct val="0"/>
        </a:spcAft>
        <a:defRPr sz="4400">
          <a:solidFill>
            <a:schemeClr val="tx1"/>
          </a:solidFill>
          <a:latin typeface="Victor" pitchFamily="50" charset="0"/>
        </a:defRPr>
      </a:lvl8pPr>
      <a:lvl9pPr marL="1828800" algn="ctr" rtl="0" fontAlgn="base">
        <a:spcBef>
          <a:spcPct val="0"/>
        </a:spcBef>
        <a:spcAft>
          <a:spcPct val="0"/>
        </a:spcAft>
        <a:defRPr sz="4400">
          <a:solidFill>
            <a:schemeClr val="tx1"/>
          </a:solidFill>
          <a:latin typeface="Victor" pitchFamily="50"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4325A0-4785-45A3-AD9A-3309F03608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4E7668-F699-4CF9-924F-65CA81BE66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D2007-3FD2-48EE-AD23-DBC596C472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E79228-5939-400E-A197-2FA1DC2CC584}" type="datetimeFigureOut">
              <a:rPr lang="en-US" smtClean="0"/>
              <a:t>11/17/2020</a:t>
            </a:fld>
            <a:endParaRPr lang="en-US"/>
          </a:p>
        </p:txBody>
      </p:sp>
      <p:sp>
        <p:nvSpPr>
          <p:cNvPr id="5" name="Footer Placeholder 4">
            <a:extLst>
              <a:ext uri="{FF2B5EF4-FFF2-40B4-BE49-F238E27FC236}">
                <a16:creationId xmlns:a16="http://schemas.microsoft.com/office/drawing/2014/main" id="{1A349728-76FB-4312-AB95-C3BA0B8EB0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21ADBC-98CC-4E22-B3A6-110621B67E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78A3D6-AD3B-4A15-9A35-FE161C8D36B8}" type="slidenum">
              <a:rPr lang="en-US" smtClean="0"/>
              <a:t>‹#›</a:t>
            </a:fld>
            <a:endParaRPr lang="en-US"/>
          </a:p>
        </p:txBody>
      </p:sp>
    </p:spTree>
    <p:extLst>
      <p:ext uri="{BB962C8B-B14F-4D97-AF65-F5344CB8AC3E}">
        <p14:creationId xmlns:p14="http://schemas.microsoft.com/office/powerpoint/2010/main" val="34620262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9.xml"/><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2.jpeg"/><Relationship Id="rId1" Type="http://schemas.openxmlformats.org/officeDocument/2006/relationships/slideLayout" Target="../slideLayouts/slideLayout35.xml"/><Relationship Id="rId5" Type="http://schemas.openxmlformats.org/officeDocument/2006/relationships/image" Target="../media/image60.jpeg"/><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image" Target="../media/image52.jpeg"/><Relationship Id="rId1" Type="http://schemas.openxmlformats.org/officeDocument/2006/relationships/slideLayout" Target="../slideLayouts/slideLayout35.xml"/><Relationship Id="rId6" Type="http://schemas.openxmlformats.org/officeDocument/2006/relationships/image" Target="../media/image64.png"/><Relationship Id="rId11" Type="http://schemas.openxmlformats.org/officeDocument/2006/relationships/image" Target="../media/image68.jpeg"/><Relationship Id="rId5" Type="http://schemas.openxmlformats.org/officeDocument/2006/relationships/image" Target="../media/image63.jpeg"/><Relationship Id="rId10" Type="http://schemas.openxmlformats.org/officeDocument/2006/relationships/image" Target="../media/image67.jpeg"/><Relationship Id="rId4" Type="http://schemas.openxmlformats.org/officeDocument/2006/relationships/image" Target="../media/image62.png"/><Relationship Id="rId9"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52.jpeg"/><Relationship Id="rId1" Type="http://schemas.openxmlformats.org/officeDocument/2006/relationships/slideLayout" Target="../slideLayouts/slideLayout3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jpeg"/></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g"/></Relationships>
</file>

<file path=ppt/slides/_rels/slide2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2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tif"/><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forum.michiganinvasives.org/"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1.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01.jpg"/></Relationships>
</file>

<file path=ppt/slides/_rels/slide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0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hyperlink" Target="http://www.unique-southamerica-travel-experience.com/argentina-fly-fishing.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jpeg"/><Relationship Id="rId4" Type="http://schemas.openxmlformats.org/officeDocument/2006/relationships/image" Target="../media/image26.png"/><Relationship Id="rId9"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D06535-D18D-4E80-B3B0-2474F24D10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75"/>
          <a:stretch/>
        </p:blipFill>
        <p:spPr>
          <a:xfrm>
            <a:off x="5867400" y="4267198"/>
            <a:ext cx="3943775" cy="2590801"/>
          </a:xfrm>
          <a:prstGeom prst="rect">
            <a:avLst/>
          </a:prstGeom>
        </p:spPr>
      </p:pic>
      <p:sp>
        <p:nvSpPr>
          <p:cNvPr id="4" name="TextBox 3">
            <a:extLst>
              <a:ext uri="{FF2B5EF4-FFF2-40B4-BE49-F238E27FC236}">
                <a16:creationId xmlns:a16="http://schemas.microsoft.com/office/drawing/2014/main" id="{555DAEE2-1B5F-408D-AA8A-62CE426DAB95}"/>
              </a:ext>
            </a:extLst>
          </p:cNvPr>
          <p:cNvSpPr txBox="1"/>
          <p:nvPr/>
        </p:nvSpPr>
        <p:spPr>
          <a:xfrm>
            <a:off x="2984500" y="685800"/>
            <a:ext cx="6096000" cy="3231654"/>
          </a:xfrm>
          <a:prstGeom prst="rect">
            <a:avLst/>
          </a:prstGeom>
          <a:noFill/>
        </p:spPr>
        <p:txBody>
          <a:bodyPr wrap="square" rtlCol="0">
            <a:spAutoFit/>
          </a:bodyPr>
          <a:lstStyle/>
          <a:p>
            <a:pPr algn="ctr"/>
            <a:r>
              <a:rPr lang="en-US" sz="3200" b="1" dirty="0">
                <a:latin typeface="Oswald" pitchFamily="2" charset="0"/>
              </a:rPr>
              <a:t>Northwest Michigan </a:t>
            </a:r>
            <a:br>
              <a:rPr lang="en-US" sz="3200" b="1" dirty="0">
                <a:latin typeface="Oswald" pitchFamily="2" charset="0"/>
              </a:rPr>
            </a:br>
            <a:r>
              <a:rPr lang="en-US" sz="3200" b="1" dirty="0">
                <a:latin typeface="Oswald" pitchFamily="2" charset="0"/>
              </a:rPr>
              <a:t>Invasive Species Network</a:t>
            </a:r>
          </a:p>
          <a:p>
            <a:pPr algn="ctr"/>
            <a:endParaRPr lang="en-US" sz="3200" b="1" dirty="0">
              <a:latin typeface="Oswald" pitchFamily="2" charset="0"/>
            </a:endParaRPr>
          </a:p>
          <a:p>
            <a:pPr algn="ctr"/>
            <a:r>
              <a:rPr lang="en-US" sz="5400" b="1" dirty="0">
                <a:solidFill>
                  <a:schemeClr val="tx2"/>
                </a:solidFill>
                <a:latin typeface="Oswald" pitchFamily="2" charset="0"/>
              </a:rPr>
              <a:t>Fall 2020</a:t>
            </a:r>
          </a:p>
          <a:p>
            <a:pPr algn="ctr"/>
            <a:r>
              <a:rPr lang="en-US" sz="5400" b="1" dirty="0">
                <a:solidFill>
                  <a:schemeClr val="tx2"/>
                </a:solidFill>
                <a:latin typeface="Oswald" pitchFamily="2" charset="0"/>
              </a:rPr>
              <a:t>Partner Meeting</a:t>
            </a:r>
            <a:endParaRPr lang="en-US" sz="4400" b="1" dirty="0">
              <a:solidFill>
                <a:schemeClr val="tx2"/>
              </a:solidFill>
              <a:latin typeface="Oswald" pitchFamily="2" charset="0"/>
            </a:endParaRPr>
          </a:p>
        </p:txBody>
      </p:sp>
      <p:grpSp>
        <p:nvGrpSpPr>
          <p:cNvPr id="15" name="Group 14">
            <a:extLst>
              <a:ext uri="{FF2B5EF4-FFF2-40B4-BE49-F238E27FC236}">
                <a16:creationId xmlns:a16="http://schemas.microsoft.com/office/drawing/2014/main" id="{C8D871E2-1E37-4C55-B13A-118D06EF088A}"/>
              </a:ext>
            </a:extLst>
          </p:cNvPr>
          <p:cNvGrpSpPr/>
          <p:nvPr/>
        </p:nvGrpSpPr>
        <p:grpSpPr>
          <a:xfrm>
            <a:off x="152400" y="76200"/>
            <a:ext cx="2643741" cy="2643741"/>
            <a:chOff x="9522859" y="49731"/>
            <a:chExt cx="2643741" cy="2643741"/>
          </a:xfrm>
        </p:grpSpPr>
        <p:sp>
          <p:nvSpPr>
            <p:cNvPr id="14" name="Oval 13">
              <a:extLst>
                <a:ext uri="{FF2B5EF4-FFF2-40B4-BE49-F238E27FC236}">
                  <a16:creationId xmlns:a16="http://schemas.microsoft.com/office/drawing/2014/main" id="{82F78AD6-5BCE-4C73-B3C7-6C2D2EDAEE2D}"/>
                </a:ext>
              </a:extLst>
            </p:cNvPr>
            <p:cNvSpPr/>
            <p:nvPr/>
          </p:nvSpPr>
          <p:spPr>
            <a:xfrm>
              <a:off x="9601200" y="143792"/>
              <a:ext cx="2438400" cy="246107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4F7FF63-9DC5-4EDD-A705-7CA3FB98B9D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22859" y="49731"/>
              <a:ext cx="2643741" cy="2643741"/>
            </a:xfrm>
            <a:prstGeom prst="rect">
              <a:avLst/>
            </a:prstGeom>
          </p:spPr>
        </p:pic>
      </p:grpSp>
      <p:pic>
        <p:nvPicPr>
          <p:cNvPr id="2" name="Picture 6" descr="S:\Images\TOP SHOTS!\Monarch soaring_mike davis.jpg">
            <a:extLst>
              <a:ext uri="{FF2B5EF4-FFF2-40B4-BE49-F238E27FC236}">
                <a16:creationId xmlns:a16="http://schemas.microsoft.com/office/drawing/2014/main" id="{C0CCF6D5-3659-4709-B130-D67343C0046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4444"/>
          <a:stretch/>
        </p:blipFill>
        <p:spPr bwMode="auto">
          <a:xfrm>
            <a:off x="0" y="4267200"/>
            <a:ext cx="26066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82527908-8AA8-4552-84C8-8772A3B7637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9475" y="4252805"/>
            <a:ext cx="2422525" cy="2597875"/>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D071124-BD3A-4035-87F7-BB87128B54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2540" y="4287554"/>
            <a:ext cx="3427260" cy="2570445"/>
          </a:xfrm>
          <a:prstGeom prst="rect">
            <a:avLst/>
          </a:prstGeom>
          <a:ln>
            <a:noFill/>
          </a:ln>
          <a:effectLst/>
        </p:spPr>
      </p:pic>
    </p:spTree>
    <p:extLst>
      <p:ext uri="{BB962C8B-B14F-4D97-AF65-F5344CB8AC3E}">
        <p14:creationId xmlns:p14="http://schemas.microsoft.com/office/powerpoint/2010/main" val="2263559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399" y="0"/>
            <a:ext cx="10363200" cy="1470025"/>
          </a:xfrm>
        </p:spPr>
        <p:txBody>
          <a:bodyPr/>
          <a:lstStyle/>
          <a:p>
            <a:r>
              <a:rPr lang="en-US" b="1" dirty="0">
                <a:solidFill>
                  <a:schemeClr val="accent1"/>
                </a:solidFill>
                <a:latin typeface="Oswald" pitchFamily="2" charset="0"/>
              </a:rPr>
              <a:t>Steering Committee Updates</a:t>
            </a:r>
          </a:p>
        </p:txBody>
      </p:sp>
      <p:pic>
        <p:nvPicPr>
          <p:cNvPr id="5" name="Picture 4">
            <a:extLst>
              <a:ext uri="{FF2B5EF4-FFF2-40B4-BE49-F238E27FC236}">
                <a16:creationId xmlns:a16="http://schemas.microsoft.com/office/drawing/2014/main" id="{4B94C89B-7EB5-49E0-A107-51DD907CC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0632" y="1508093"/>
            <a:ext cx="7130735" cy="5349907"/>
          </a:xfrm>
          <a:prstGeom prst="rect">
            <a:avLst/>
          </a:prstGeom>
          <a:ln>
            <a:noFill/>
          </a:ln>
          <a:effectLst>
            <a:softEdge rad="1125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5D7FD301-09A6-4AF2-B2C3-285E10637933}"/>
              </a:ext>
            </a:extLst>
          </p:cNvPr>
          <p:cNvSpPr txBox="1">
            <a:spLocks/>
          </p:cNvSpPr>
          <p:nvPr/>
        </p:nvSpPr>
        <p:spPr>
          <a:xfrm>
            <a:off x="5115926" y="4117754"/>
            <a:ext cx="6465287" cy="1516014"/>
          </a:xfrm>
          <a:prstGeom prst="rect">
            <a:avLst/>
          </a:prstGeom>
        </p:spPr>
        <p:txBody>
          <a:bodyPr vert="horz" lIns="91440" tIns="45720" rIns="91440" bIns="45720" rtlCol="0" anchor="b">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Victor" pitchFamily="50" charset="0"/>
              </a:defRPr>
            </a:lvl2pPr>
            <a:lvl3pPr algn="ctr" rtl="0" eaLnBrk="0" fontAlgn="base" hangingPunct="0">
              <a:spcBef>
                <a:spcPct val="0"/>
              </a:spcBef>
              <a:spcAft>
                <a:spcPct val="0"/>
              </a:spcAft>
              <a:defRPr sz="4400">
                <a:solidFill>
                  <a:schemeClr val="tx1"/>
                </a:solidFill>
                <a:latin typeface="Victor" pitchFamily="50" charset="0"/>
              </a:defRPr>
            </a:lvl3pPr>
            <a:lvl4pPr algn="ctr" rtl="0" eaLnBrk="0" fontAlgn="base" hangingPunct="0">
              <a:spcBef>
                <a:spcPct val="0"/>
              </a:spcBef>
              <a:spcAft>
                <a:spcPct val="0"/>
              </a:spcAft>
              <a:defRPr sz="4400">
                <a:solidFill>
                  <a:schemeClr val="tx1"/>
                </a:solidFill>
                <a:latin typeface="Victor" pitchFamily="50" charset="0"/>
              </a:defRPr>
            </a:lvl4pPr>
            <a:lvl5pPr algn="ctr" rtl="0" eaLnBrk="0" fontAlgn="base" hangingPunct="0">
              <a:spcBef>
                <a:spcPct val="0"/>
              </a:spcBef>
              <a:spcAft>
                <a:spcPct val="0"/>
              </a:spcAft>
              <a:defRPr sz="4400">
                <a:solidFill>
                  <a:schemeClr val="tx1"/>
                </a:solidFill>
                <a:latin typeface="Victor" pitchFamily="50" charset="0"/>
              </a:defRPr>
            </a:lvl5pPr>
            <a:lvl6pPr marL="457200" algn="ctr" rtl="0" fontAlgn="base">
              <a:spcBef>
                <a:spcPct val="0"/>
              </a:spcBef>
              <a:spcAft>
                <a:spcPct val="0"/>
              </a:spcAft>
              <a:defRPr sz="4400">
                <a:solidFill>
                  <a:schemeClr val="tx1"/>
                </a:solidFill>
                <a:latin typeface="Victor" pitchFamily="50" charset="0"/>
              </a:defRPr>
            </a:lvl6pPr>
            <a:lvl7pPr marL="914400" algn="ctr" rtl="0" fontAlgn="base">
              <a:spcBef>
                <a:spcPct val="0"/>
              </a:spcBef>
              <a:spcAft>
                <a:spcPct val="0"/>
              </a:spcAft>
              <a:defRPr sz="4400">
                <a:solidFill>
                  <a:schemeClr val="tx1"/>
                </a:solidFill>
                <a:latin typeface="Victor" pitchFamily="50" charset="0"/>
              </a:defRPr>
            </a:lvl7pPr>
            <a:lvl8pPr marL="1371600" algn="ctr" rtl="0" fontAlgn="base">
              <a:spcBef>
                <a:spcPct val="0"/>
              </a:spcBef>
              <a:spcAft>
                <a:spcPct val="0"/>
              </a:spcAft>
              <a:defRPr sz="4400">
                <a:solidFill>
                  <a:schemeClr val="tx1"/>
                </a:solidFill>
                <a:latin typeface="Victor" pitchFamily="50" charset="0"/>
              </a:defRPr>
            </a:lvl8pPr>
            <a:lvl9pPr marL="1828800" algn="ctr" rtl="0" fontAlgn="base">
              <a:spcBef>
                <a:spcPct val="0"/>
              </a:spcBef>
              <a:spcAft>
                <a:spcPct val="0"/>
              </a:spcAft>
              <a:defRPr sz="4400">
                <a:solidFill>
                  <a:schemeClr val="tx1"/>
                </a:solidFill>
                <a:latin typeface="Victor" pitchFamily="50" charset="0"/>
              </a:defRPr>
            </a:lvl9p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a:ln>
                  <a:noFill/>
                </a:ln>
                <a:solidFill>
                  <a:srgbClr val="729A48"/>
                </a:solidFill>
                <a:effectLst/>
                <a:uLnTx/>
                <a:uFillTx/>
                <a:latin typeface="Oswald SemiBold" pitchFamily="2" charset="0"/>
                <a:ea typeface="+mj-ea"/>
                <a:cs typeface="+mj-cs"/>
              </a:rPr>
              <a:t>Outreach and Community Events Update</a:t>
            </a:r>
            <a:endParaRPr kumimoji="0" lang="en-US" sz="4400" b="0" i="0" u="none" strike="noStrike" kern="1200" cap="none" spc="0" normalizeH="0" baseline="0" noProof="0" dirty="0">
              <a:ln>
                <a:noFill/>
              </a:ln>
              <a:solidFill>
                <a:srgbClr val="729A48"/>
              </a:solidFill>
              <a:effectLst/>
              <a:uLnTx/>
              <a:uFillTx/>
              <a:latin typeface="Oswald SemiBold" pitchFamily="2" charset="0"/>
              <a:ea typeface="+mj-ea"/>
              <a:cs typeface="+mj-cs"/>
            </a:endParaRPr>
          </a:p>
        </p:txBody>
      </p:sp>
      <p:pic>
        <p:nvPicPr>
          <p:cNvPr id="10" name="Picture 9" descr="A group of people standing next to a tree&#10;&#10;Description automatically generated">
            <a:extLst>
              <a:ext uri="{FF2B5EF4-FFF2-40B4-BE49-F238E27FC236}">
                <a16:creationId xmlns:a16="http://schemas.microsoft.com/office/drawing/2014/main" id="{9CCDCA14-BBE3-462F-9B7E-F48D594CFE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 b="2790"/>
          <a:stretch/>
        </p:blipFill>
        <p:spPr>
          <a:xfrm>
            <a:off x="317635" y="321733"/>
            <a:ext cx="4151681" cy="3026834"/>
          </a:xfrm>
          <a:prstGeom prst="rect">
            <a:avLst/>
          </a:prstGeom>
        </p:spPr>
      </p:pic>
      <p:pic>
        <p:nvPicPr>
          <p:cNvPr id="8" name="Picture 7" descr="A group of people walking down a dirt road&#10;&#10;Description automatically generated">
            <a:extLst>
              <a:ext uri="{FF2B5EF4-FFF2-40B4-BE49-F238E27FC236}">
                <a16:creationId xmlns:a16="http://schemas.microsoft.com/office/drawing/2014/main" id="{12236A68-24D9-4926-82AB-98C0B2DC71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80" r="3" b="3"/>
          <a:stretch/>
        </p:blipFill>
        <p:spPr>
          <a:xfrm>
            <a:off x="4638955" y="321732"/>
            <a:ext cx="3539976" cy="3026833"/>
          </a:xfrm>
          <a:prstGeom prst="rect">
            <a:avLst/>
          </a:prstGeom>
        </p:spPr>
      </p:pic>
      <p:pic>
        <p:nvPicPr>
          <p:cNvPr id="4" name="Picture 3" descr="A close up of a tree&#10;&#10;Description automatically generated">
            <a:extLst>
              <a:ext uri="{FF2B5EF4-FFF2-40B4-BE49-F238E27FC236}">
                <a16:creationId xmlns:a16="http://schemas.microsoft.com/office/drawing/2014/main" id="{606F6571-03AC-4001-9DEB-97F58DA221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549" r="27112" b="-3"/>
          <a:stretch/>
        </p:blipFill>
        <p:spPr>
          <a:xfrm rot="5400000">
            <a:off x="8602949" y="67354"/>
            <a:ext cx="3026831" cy="3535590"/>
          </a:xfrm>
          <a:prstGeom prst="rect">
            <a:avLst/>
          </a:prstGeom>
        </p:spPr>
      </p:pic>
      <p:pic>
        <p:nvPicPr>
          <p:cNvPr id="6" name="Picture 5" descr="A hand holding a piece of grass&#10;&#10;Description automatically generated">
            <a:extLst>
              <a:ext uri="{FF2B5EF4-FFF2-40B4-BE49-F238E27FC236}">
                <a16:creationId xmlns:a16="http://schemas.microsoft.com/office/drawing/2014/main" id="{91AA5B5A-5E2B-47CE-850C-55DA00B32E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37" r="36898" b="-1"/>
          <a:stretch/>
        </p:blipFill>
        <p:spPr>
          <a:xfrm rot="5400000">
            <a:off x="884444" y="2942623"/>
            <a:ext cx="3026833" cy="4160452"/>
          </a:xfrm>
          <a:prstGeom prst="rect">
            <a:avLst/>
          </a:prstGeom>
        </p:spPr>
      </p:pic>
    </p:spTree>
    <p:extLst>
      <p:ext uri="{BB962C8B-B14F-4D97-AF65-F5344CB8AC3E}">
        <p14:creationId xmlns:p14="http://schemas.microsoft.com/office/powerpoint/2010/main" val="994198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E0DFB-2963-4A56-988A-D22F8E8BE66F}"/>
              </a:ext>
            </a:extLst>
          </p:cNvPr>
          <p:cNvSpPr>
            <a:spLocks noGrp="1"/>
          </p:cNvSpPr>
          <p:nvPr>
            <p:ph type="title"/>
          </p:nvPr>
        </p:nvSpPr>
        <p:spPr>
          <a:xfrm>
            <a:off x="1510850" y="366290"/>
            <a:ext cx="3975652" cy="682244"/>
          </a:xfrm>
        </p:spPr>
        <p:txBody>
          <a:bodyPr/>
          <a:lstStyle/>
          <a:p>
            <a:r>
              <a:rPr lang="en-US" dirty="0">
                <a:solidFill>
                  <a:schemeClr val="bg1"/>
                </a:solidFill>
                <a:latin typeface="Oswald SemiBold" pitchFamily="2" charset="0"/>
              </a:rPr>
              <a:t>2020 Outreach</a:t>
            </a:r>
          </a:p>
        </p:txBody>
      </p:sp>
      <p:sp>
        <p:nvSpPr>
          <p:cNvPr id="3" name="Content Placeholder 2">
            <a:extLst>
              <a:ext uri="{FF2B5EF4-FFF2-40B4-BE49-F238E27FC236}">
                <a16:creationId xmlns:a16="http://schemas.microsoft.com/office/drawing/2014/main" id="{8F8929D6-8A6D-4143-963F-D11DFB5E340F}"/>
              </a:ext>
            </a:extLst>
          </p:cNvPr>
          <p:cNvSpPr>
            <a:spLocks noGrp="1"/>
          </p:cNvSpPr>
          <p:nvPr>
            <p:ph idx="1"/>
          </p:nvPr>
        </p:nvSpPr>
        <p:spPr>
          <a:xfrm>
            <a:off x="384517" y="1298714"/>
            <a:ext cx="6228318" cy="5443177"/>
          </a:xfrm>
        </p:spPr>
        <p:txBody>
          <a:bodyPr>
            <a:normAutofit lnSpcReduction="10000"/>
          </a:bodyPr>
          <a:lstStyle/>
          <a:p>
            <a:r>
              <a:rPr lang="en-US" sz="2800" dirty="0">
                <a:solidFill>
                  <a:srgbClr val="1D1D19"/>
                </a:solidFill>
                <a:latin typeface="Lato" panose="020F0502020204030203" pitchFamily="34" charset="0"/>
              </a:rPr>
              <a:t>Most outreach efforts were paused April – August </a:t>
            </a:r>
          </a:p>
          <a:p>
            <a:r>
              <a:rPr lang="en-US" sz="2800" u="sng" dirty="0">
                <a:solidFill>
                  <a:srgbClr val="1D1D19"/>
                </a:solidFill>
                <a:latin typeface="Lato" panose="020F0502020204030203" pitchFamily="34" charset="0"/>
              </a:rPr>
              <a:t>Virtual trainings </a:t>
            </a:r>
            <a:r>
              <a:rPr lang="en-US" sz="2800" dirty="0">
                <a:solidFill>
                  <a:srgbClr val="1D1D19"/>
                </a:solidFill>
                <a:latin typeface="Lato" panose="020F0502020204030203" pitchFamily="34" charset="0"/>
              </a:rPr>
              <a:t>– Japanese knotweed and autumn olive trainings/workshops</a:t>
            </a:r>
          </a:p>
          <a:p>
            <a:r>
              <a:rPr lang="en-US" sz="2800" u="sng" dirty="0">
                <a:solidFill>
                  <a:srgbClr val="1D1D19"/>
                </a:solidFill>
                <a:latin typeface="Lato" panose="020F0502020204030203" pitchFamily="34" charset="0"/>
              </a:rPr>
              <a:t>YouTube Channel started</a:t>
            </a:r>
          </a:p>
          <a:p>
            <a:pPr lvl="2"/>
            <a:r>
              <a:rPr lang="en-US" sz="2000" dirty="0">
                <a:solidFill>
                  <a:srgbClr val="1D1D19"/>
                </a:solidFill>
                <a:latin typeface="Lato" panose="020F0502020204030203" pitchFamily="34" charset="0"/>
              </a:rPr>
              <a:t>ISN introduction video</a:t>
            </a:r>
          </a:p>
          <a:p>
            <a:pPr lvl="2"/>
            <a:r>
              <a:rPr lang="en-US" sz="2000" dirty="0">
                <a:solidFill>
                  <a:srgbClr val="1D1D19"/>
                </a:solidFill>
                <a:latin typeface="Lato" panose="020F0502020204030203" pitchFamily="34" charset="0"/>
              </a:rPr>
              <a:t>Workshop recordings</a:t>
            </a:r>
          </a:p>
          <a:p>
            <a:pPr lvl="2"/>
            <a:r>
              <a:rPr lang="en-US" sz="2000" dirty="0">
                <a:solidFill>
                  <a:srgbClr val="1D1D19"/>
                </a:solidFill>
                <a:latin typeface="Lato" panose="020F0502020204030203" pitchFamily="34" charset="0"/>
              </a:rPr>
              <a:t>ID videos – posted and ongoing</a:t>
            </a:r>
          </a:p>
          <a:p>
            <a:pPr lvl="2"/>
            <a:r>
              <a:rPr lang="en-US" sz="2000" dirty="0" err="1">
                <a:solidFill>
                  <a:srgbClr val="1D1D19"/>
                </a:solidFill>
                <a:latin typeface="Lato" panose="020F0502020204030203" pitchFamily="34" charset="0"/>
              </a:rPr>
              <a:t>PlayCleanGo</a:t>
            </a:r>
            <a:r>
              <a:rPr lang="en-US" sz="2000" dirty="0">
                <a:solidFill>
                  <a:srgbClr val="1D1D19"/>
                </a:solidFill>
                <a:latin typeface="Lato" panose="020F0502020204030203" pitchFamily="34" charset="0"/>
              </a:rPr>
              <a:t> messaging</a:t>
            </a:r>
          </a:p>
          <a:p>
            <a:r>
              <a:rPr lang="en-US" sz="2800" u="sng" dirty="0">
                <a:solidFill>
                  <a:srgbClr val="1D1D19"/>
                </a:solidFill>
                <a:latin typeface="Lato" panose="020F0502020204030203" pitchFamily="34" charset="0"/>
              </a:rPr>
              <a:t>New resources created</a:t>
            </a:r>
          </a:p>
          <a:p>
            <a:pPr lvl="2"/>
            <a:r>
              <a:rPr lang="en-US" sz="2000" dirty="0">
                <a:solidFill>
                  <a:srgbClr val="1D1D19"/>
                </a:solidFill>
                <a:latin typeface="Lato" panose="020F0502020204030203" pitchFamily="34" charset="0"/>
              </a:rPr>
              <a:t>Door hangers – purple loosestrife </a:t>
            </a:r>
            <a:r>
              <a:rPr lang="en-US" sz="2000" dirty="0">
                <a:solidFill>
                  <a:srgbClr val="1D1D19"/>
                </a:solidFill>
                <a:latin typeface="Lato" panose="020F0502020204030203" pitchFamily="34" charset="0"/>
                <a:sym typeface="Wingdings" panose="05000000000000000000" pitchFamily="2" charset="2"/>
              </a:rPr>
              <a:t> coming soon: </a:t>
            </a:r>
            <a:r>
              <a:rPr lang="en-US" sz="2000" dirty="0" err="1">
                <a:solidFill>
                  <a:srgbClr val="1D1D19"/>
                </a:solidFill>
                <a:latin typeface="Lato" panose="020F0502020204030203" pitchFamily="34" charset="0"/>
                <a:sym typeface="Wingdings" panose="05000000000000000000" pitchFamily="2" charset="2"/>
              </a:rPr>
              <a:t>callery</a:t>
            </a:r>
            <a:r>
              <a:rPr lang="en-US" sz="2000" dirty="0">
                <a:solidFill>
                  <a:srgbClr val="1D1D19"/>
                </a:solidFill>
                <a:latin typeface="Lato" panose="020F0502020204030203" pitchFamily="34" charset="0"/>
                <a:sym typeface="Wingdings" panose="05000000000000000000" pitchFamily="2" charset="2"/>
              </a:rPr>
              <a:t> pear and tree-of-heaven</a:t>
            </a:r>
          </a:p>
          <a:p>
            <a:pPr lvl="2"/>
            <a:endParaRPr lang="en-US" sz="2000" dirty="0">
              <a:solidFill>
                <a:srgbClr val="24241E"/>
              </a:solidFill>
              <a:latin typeface="Lato" panose="020F0502020204030203" pitchFamily="34" charset="0"/>
              <a:sym typeface="Wingdings" panose="05000000000000000000" pitchFamily="2" charset="2"/>
            </a:endParaRPr>
          </a:p>
          <a:p>
            <a:pPr lvl="2"/>
            <a:endParaRPr lang="en-US" sz="2400" dirty="0">
              <a:latin typeface="Lato" panose="020F0502020204030203" pitchFamily="34" charset="0"/>
            </a:endParaRPr>
          </a:p>
        </p:txBody>
      </p:sp>
      <p:pic>
        <p:nvPicPr>
          <p:cNvPr id="6" name="Picture 5" descr="Graphical user interface, application&#10;&#10;Description automatically generated">
            <a:extLst>
              <a:ext uri="{FF2B5EF4-FFF2-40B4-BE49-F238E27FC236}">
                <a16:creationId xmlns:a16="http://schemas.microsoft.com/office/drawing/2014/main" id="{1537A4BA-1CD1-4C68-9119-3AB50A4442C4}"/>
              </a:ext>
            </a:extLst>
          </p:cNvPr>
          <p:cNvPicPr>
            <a:picLocks noChangeAspect="1"/>
          </p:cNvPicPr>
          <p:nvPr/>
        </p:nvPicPr>
        <p:blipFill rotWithShape="1">
          <a:blip r:embed="rId2">
            <a:extLst>
              <a:ext uri="{28A0092B-C50C-407E-A947-70E740481C1C}">
                <a14:useLocalDpi xmlns:a14="http://schemas.microsoft.com/office/drawing/2010/main" val="0"/>
              </a:ext>
            </a:extLst>
          </a:blip>
          <a:srcRect l="4795" t="4471"/>
          <a:stretch/>
        </p:blipFill>
        <p:spPr>
          <a:xfrm>
            <a:off x="6612835" y="116109"/>
            <a:ext cx="5483648" cy="2896892"/>
          </a:xfrm>
          <a:prstGeom prst="rect">
            <a:avLst/>
          </a:prstGeom>
        </p:spPr>
      </p:pic>
      <p:pic>
        <p:nvPicPr>
          <p:cNvPr id="8" name="Picture 7" descr="A picture containing person, outdoor, grass, person&#10;&#10;Description automatically generated">
            <a:extLst>
              <a:ext uri="{FF2B5EF4-FFF2-40B4-BE49-F238E27FC236}">
                <a16:creationId xmlns:a16="http://schemas.microsoft.com/office/drawing/2014/main" id="{8A9D7681-D112-4598-B58D-DA1138FE51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0159" y="3291279"/>
            <a:ext cx="3429000" cy="3429000"/>
          </a:xfrm>
          <a:prstGeom prst="rect">
            <a:avLst/>
          </a:prstGeom>
        </p:spPr>
      </p:pic>
    </p:spTree>
    <p:extLst>
      <p:ext uri="{BB962C8B-B14F-4D97-AF65-F5344CB8AC3E}">
        <p14:creationId xmlns:p14="http://schemas.microsoft.com/office/powerpoint/2010/main" val="2366327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F71D4A5-FB19-4BF7-AF7B-51052FA14DC0}"/>
              </a:ext>
            </a:extLst>
          </p:cNvPr>
          <p:cNvSpPr txBox="1"/>
          <p:nvPr/>
        </p:nvSpPr>
        <p:spPr>
          <a:xfrm>
            <a:off x="225286" y="383697"/>
            <a:ext cx="817659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729A48"/>
                </a:solidFill>
                <a:effectLst/>
                <a:uLnTx/>
                <a:uFillTx/>
                <a:latin typeface="Oswald SemiBold" pitchFamily="2" charset="0"/>
                <a:ea typeface="+mn-ea"/>
                <a:cs typeface="+mn-cs"/>
              </a:rPr>
              <a:t>Resources – What do YOU want?</a:t>
            </a:r>
            <a:endParaRPr kumimoji="0" lang="en-US" sz="2000" b="0" i="0" u="none" strike="noStrike" kern="1200" cap="none" spc="0" normalizeH="0" baseline="0" noProof="0" dirty="0">
              <a:ln>
                <a:noFill/>
              </a:ln>
              <a:solidFill>
                <a:srgbClr val="9A9987"/>
              </a:solidFill>
              <a:effectLst/>
              <a:uLnTx/>
              <a:uFillTx/>
              <a:latin typeface="Gill Sans MT"/>
              <a:ea typeface="+mn-ea"/>
              <a:cs typeface="+mn-cs"/>
            </a:endParaRPr>
          </a:p>
        </p:txBody>
      </p:sp>
      <p:sp>
        <p:nvSpPr>
          <p:cNvPr id="16" name="TextBox 15">
            <a:extLst>
              <a:ext uri="{FF2B5EF4-FFF2-40B4-BE49-F238E27FC236}">
                <a16:creationId xmlns:a16="http://schemas.microsoft.com/office/drawing/2014/main" id="{7BD242AE-3B01-4DEF-AF0B-8F2F9AD6EC64}"/>
              </a:ext>
            </a:extLst>
          </p:cNvPr>
          <p:cNvSpPr txBox="1"/>
          <p:nvPr/>
        </p:nvSpPr>
        <p:spPr>
          <a:xfrm>
            <a:off x="162714" y="1386642"/>
            <a:ext cx="8415131" cy="45243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D1D19"/>
                </a:solidFill>
                <a:effectLst/>
                <a:uLnTx/>
                <a:uFillTx/>
                <a:latin typeface="Lato" panose="020F0502020204030203" pitchFamily="34" charset="0"/>
                <a:ea typeface="+mn-ea"/>
                <a:cs typeface="+mn-cs"/>
              </a:rPr>
              <a:t>Doorhangers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D1D19"/>
                </a:solidFill>
                <a:effectLst/>
                <a:uLnTx/>
                <a:uFillTx/>
                <a:latin typeface="Lato" panose="020F0502020204030203" pitchFamily="34" charset="0"/>
                <a:ea typeface="+mn-ea"/>
                <a:cs typeface="+mn-cs"/>
              </a:rPr>
              <a:t>Plan Before You Plant Brochures/other GBB items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D1D19"/>
                </a:solidFill>
                <a:effectLst/>
                <a:uLnTx/>
                <a:uFillTx/>
                <a:latin typeface="Lato" panose="020F0502020204030203" pitchFamily="34" charset="0"/>
                <a:ea typeface="+mn-ea"/>
                <a:cs typeface="+mn-cs"/>
              </a:rPr>
              <a:t>Boot brushes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D1D19"/>
                </a:solidFill>
                <a:effectLst/>
                <a:uLnTx/>
                <a:uFillTx/>
                <a:latin typeface="Lato" panose="020F0502020204030203" pitchFamily="34" charset="0"/>
                <a:ea typeface="+mn-ea"/>
                <a:cs typeface="+mn-cs"/>
              </a:rPr>
              <a:t>ISN rack cards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1D1D19"/>
                </a:solidFill>
                <a:effectLst/>
                <a:highlight>
                  <a:srgbClr val="FFFF00"/>
                </a:highlight>
                <a:uLnTx/>
                <a:uFillTx/>
                <a:latin typeface="Lato" panose="020F0502020204030203" pitchFamily="34" charset="0"/>
                <a:ea typeface="+mn-ea"/>
                <a:cs typeface="+mn-cs"/>
              </a:rPr>
              <a:t>Native Plant Signs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D1D19"/>
                </a:solidFill>
                <a:effectLst/>
                <a:uLnTx/>
                <a:uFillTx/>
                <a:latin typeface="Lato" panose="020F0502020204030203" pitchFamily="34" charset="0"/>
                <a:ea typeface="+mn-ea"/>
                <a:cs typeface="+mn-cs"/>
              </a:rPr>
              <a:t>Tentatively planning on a spring order</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D1D19"/>
                </a:solidFill>
                <a:effectLst/>
                <a:uLnTx/>
                <a:uFillTx/>
                <a:latin typeface="Lato" panose="020F0502020204030203" pitchFamily="34" charset="0"/>
                <a:ea typeface="+mn-ea"/>
                <a:cs typeface="+mn-cs"/>
              </a:rPr>
              <a:t>Contact us or visit website for full list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1D1D19"/>
                </a:solidFill>
                <a:effectLst/>
                <a:highlight>
                  <a:srgbClr val="FFFF00"/>
                </a:highlight>
                <a:uLnTx/>
                <a:uFillTx/>
                <a:latin typeface="Lato" panose="020F0502020204030203" pitchFamily="34" charset="0"/>
                <a:ea typeface="+mn-ea"/>
                <a:cs typeface="+mn-cs"/>
              </a:rPr>
              <a:t>Field Guides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D1D19"/>
                </a:solidFill>
                <a:effectLst/>
                <a:uLnTx/>
                <a:uFillTx/>
                <a:latin typeface="Lato" panose="020F0502020204030203" pitchFamily="34" charset="0"/>
                <a:ea typeface="+mn-ea"/>
                <a:cs typeface="+mn-cs"/>
              </a:rPr>
              <a:t>We are down to one box…</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D1D19"/>
                </a:solidFill>
                <a:effectLst/>
                <a:uLnTx/>
                <a:uFillTx/>
                <a:latin typeface="Lato" panose="020F0502020204030203" pitchFamily="34" charset="0"/>
                <a:ea typeface="+mn-ea"/>
                <a:cs typeface="+mn-cs"/>
              </a:rPr>
              <a:t>Order more “as is” or revamp?</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D1D19"/>
                </a:solidFill>
                <a:effectLst/>
                <a:uLnTx/>
                <a:uFillTx/>
                <a:latin typeface="Lato" panose="020F0502020204030203" pitchFamily="34" charset="0"/>
                <a:ea typeface="+mn-ea"/>
                <a:cs typeface="+mn-cs"/>
              </a:rPr>
              <a:t>Currently missing some species after reprioritization</a:t>
            </a:r>
          </a:p>
        </p:txBody>
      </p:sp>
      <p:pic>
        <p:nvPicPr>
          <p:cNvPr id="18" name="Picture 17" descr="Graphical user interface, text&#10;&#10;Description automatically generated">
            <a:extLst>
              <a:ext uri="{FF2B5EF4-FFF2-40B4-BE49-F238E27FC236}">
                <a16:creationId xmlns:a16="http://schemas.microsoft.com/office/drawing/2014/main" id="{016D85CE-5984-448F-B268-06E24329ED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6153" y="275293"/>
            <a:ext cx="3393133" cy="2453110"/>
          </a:xfrm>
          <a:prstGeom prst="rect">
            <a:avLst/>
          </a:prstGeom>
        </p:spPr>
      </p:pic>
      <p:pic>
        <p:nvPicPr>
          <p:cNvPr id="20" name="Picture 19">
            <a:extLst>
              <a:ext uri="{FF2B5EF4-FFF2-40B4-BE49-F238E27FC236}">
                <a16:creationId xmlns:a16="http://schemas.microsoft.com/office/drawing/2014/main" id="{F1AA1CEB-1368-4F25-87CA-63C1CE1932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487" t="12102" r="2667" b="38463"/>
          <a:stretch/>
        </p:blipFill>
        <p:spPr>
          <a:xfrm>
            <a:off x="9059593" y="3192393"/>
            <a:ext cx="2546252" cy="3390314"/>
          </a:xfrm>
          <a:prstGeom prst="rect">
            <a:avLst/>
          </a:prstGeom>
        </p:spPr>
      </p:pic>
    </p:spTree>
    <p:extLst>
      <p:ext uri="{BB962C8B-B14F-4D97-AF65-F5344CB8AC3E}">
        <p14:creationId xmlns:p14="http://schemas.microsoft.com/office/powerpoint/2010/main" val="1945827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0CF57-202B-48F6-9691-FFE18DD81725}"/>
              </a:ext>
            </a:extLst>
          </p:cNvPr>
          <p:cNvSpPr>
            <a:spLocks noGrp="1"/>
          </p:cNvSpPr>
          <p:nvPr>
            <p:ph type="title"/>
          </p:nvPr>
        </p:nvSpPr>
        <p:spPr>
          <a:xfrm>
            <a:off x="609600" y="221631"/>
            <a:ext cx="10972800" cy="666266"/>
          </a:xfrm>
        </p:spPr>
        <p:txBody>
          <a:bodyPr/>
          <a:lstStyle/>
          <a:p>
            <a:r>
              <a:rPr lang="en-US" dirty="0">
                <a:solidFill>
                  <a:schemeClr val="bg1"/>
                </a:solidFill>
                <a:latin typeface="Oswald SemiBold" pitchFamily="2" charset="0"/>
              </a:rPr>
              <a:t>Looking Ahead…What’s Next?</a:t>
            </a:r>
          </a:p>
        </p:txBody>
      </p:sp>
      <p:sp>
        <p:nvSpPr>
          <p:cNvPr id="3" name="Content Placeholder 2">
            <a:extLst>
              <a:ext uri="{FF2B5EF4-FFF2-40B4-BE49-F238E27FC236}">
                <a16:creationId xmlns:a16="http://schemas.microsoft.com/office/drawing/2014/main" id="{94B07861-AD3C-44CE-8FBE-0EEB3B3DD8CA}"/>
              </a:ext>
            </a:extLst>
          </p:cNvPr>
          <p:cNvSpPr>
            <a:spLocks noGrp="1"/>
          </p:cNvSpPr>
          <p:nvPr>
            <p:ph idx="1"/>
          </p:nvPr>
        </p:nvSpPr>
        <p:spPr>
          <a:xfrm>
            <a:off x="185530" y="1206779"/>
            <a:ext cx="11396870" cy="5651221"/>
          </a:xfrm>
        </p:spPr>
        <p:txBody>
          <a:bodyPr/>
          <a:lstStyle/>
          <a:p>
            <a:pPr marL="0" indent="0">
              <a:buNone/>
            </a:pPr>
            <a:r>
              <a:rPr lang="en-US" sz="2800" i="1" dirty="0">
                <a:solidFill>
                  <a:srgbClr val="1D1D19"/>
                </a:solidFill>
                <a:latin typeface="Lato" panose="020F0502020204030203" pitchFamily="34" charset="0"/>
              </a:rPr>
              <a:t>Planning on another “virtual and distant” year…</a:t>
            </a:r>
          </a:p>
          <a:p>
            <a:r>
              <a:rPr lang="en-US" sz="2800" dirty="0">
                <a:solidFill>
                  <a:srgbClr val="1D1D19"/>
                </a:solidFill>
                <a:latin typeface="Lato" panose="020F0502020204030203" pitchFamily="34" charset="0"/>
              </a:rPr>
              <a:t>Winter website revamp – make resources more accessible</a:t>
            </a:r>
          </a:p>
          <a:p>
            <a:r>
              <a:rPr lang="en-US" sz="2800" dirty="0">
                <a:solidFill>
                  <a:srgbClr val="1D1D19"/>
                </a:solidFill>
                <a:latin typeface="Lato" panose="020F0502020204030203" pitchFamily="34" charset="0"/>
              </a:rPr>
              <a:t>Virtual presentations/trainings</a:t>
            </a:r>
          </a:p>
          <a:p>
            <a:r>
              <a:rPr lang="en-US" sz="2800" dirty="0">
                <a:solidFill>
                  <a:srgbClr val="1D1D19"/>
                </a:solidFill>
                <a:latin typeface="Lato" panose="020F0502020204030203" pitchFamily="34" charset="0"/>
              </a:rPr>
              <a:t>Ongoing social media presence/</a:t>
            </a:r>
            <a:r>
              <a:rPr lang="en-US" sz="2800" dirty="0" err="1">
                <a:solidFill>
                  <a:srgbClr val="1D1D19"/>
                </a:solidFill>
                <a:latin typeface="Lato" panose="020F0502020204030203" pitchFamily="34" charset="0"/>
              </a:rPr>
              <a:t>Enewsletter</a:t>
            </a:r>
            <a:endParaRPr lang="en-US" sz="2800" dirty="0">
              <a:solidFill>
                <a:srgbClr val="1D1D19"/>
              </a:solidFill>
              <a:latin typeface="Lato" panose="020F0502020204030203" pitchFamily="34" charset="0"/>
            </a:endParaRPr>
          </a:p>
          <a:p>
            <a:pPr lvl="2"/>
            <a:r>
              <a:rPr lang="en-US" sz="2000" dirty="0">
                <a:solidFill>
                  <a:srgbClr val="1D1D19"/>
                </a:solidFill>
                <a:latin typeface="Lato" panose="020F0502020204030203" pitchFamily="34" charset="0"/>
              </a:rPr>
              <a:t>Facebook, Instagram, and Twitter</a:t>
            </a:r>
          </a:p>
          <a:p>
            <a:r>
              <a:rPr lang="en-US" sz="2800" dirty="0">
                <a:solidFill>
                  <a:srgbClr val="1D1D19"/>
                </a:solidFill>
                <a:latin typeface="Lato" panose="020F0502020204030203" pitchFamily="34" charset="0"/>
              </a:rPr>
              <a:t>Japanese Barberry Trade-up Days</a:t>
            </a:r>
          </a:p>
          <a:p>
            <a:r>
              <a:rPr lang="en-US" sz="2800" dirty="0">
                <a:solidFill>
                  <a:srgbClr val="1D1D19"/>
                </a:solidFill>
                <a:latin typeface="Lato" panose="020F0502020204030203" pitchFamily="34" charset="0"/>
              </a:rPr>
              <a:t>Garlic mustard dumpsters</a:t>
            </a:r>
          </a:p>
          <a:p>
            <a:r>
              <a:rPr lang="en-US" sz="2800" dirty="0">
                <a:solidFill>
                  <a:srgbClr val="1D1D19"/>
                </a:solidFill>
                <a:latin typeface="Lato" panose="020F0502020204030203" pitchFamily="34" charset="0"/>
              </a:rPr>
              <a:t>Socially distant </a:t>
            </a:r>
            <a:r>
              <a:rPr lang="en-US" sz="2800" dirty="0" err="1">
                <a:solidFill>
                  <a:srgbClr val="1D1D19"/>
                </a:solidFill>
                <a:latin typeface="Lato" panose="020F0502020204030203" pitchFamily="34" charset="0"/>
              </a:rPr>
              <a:t>workbees</a:t>
            </a:r>
            <a:endParaRPr lang="en-US" sz="2800" dirty="0">
              <a:solidFill>
                <a:srgbClr val="1D1D19"/>
              </a:solidFill>
              <a:latin typeface="Lato" panose="020F0502020204030203" pitchFamily="34" charset="0"/>
            </a:endParaRPr>
          </a:p>
          <a:p>
            <a:pPr lvl="2"/>
            <a:r>
              <a:rPr lang="en-US" sz="2000" dirty="0">
                <a:solidFill>
                  <a:srgbClr val="1D1D19"/>
                </a:solidFill>
                <a:latin typeface="Lato" panose="020F0502020204030203" pitchFamily="34" charset="0"/>
              </a:rPr>
              <a:t>Garlic mustard and baby’s breath</a:t>
            </a:r>
          </a:p>
          <a:p>
            <a:r>
              <a:rPr lang="en-US" sz="2800" dirty="0">
                <a:solidFill>
                  <a:srgbClr val="1D1D19"/>
                </a:solidFill>
                <a:latin typeface="Lato" panose="020F0502020204030203" pitchFamily="34" charset="0"/>
              </a:rPr>
              <a:t>Increase video resources</a:t>
            </a:r>
          </a:p>
          <a:p>
            <a:pPr lvl="2"/>
            <a:r>
              <a:rPr lang="en-US" sz="2000" dirty="0">
                <a:solidFill>
                  <a:srgbClr val="1D1D19"/>
                </a:solidFill>
                <a:latin typeface="Lato" panose="020F0502020204030203" pitchFamily="34" charset="0"/>
              </a:rPr>
              <a:t>Treatment how-to, more ID videos, etc.</a:t>
            </a:r>
          </a:p>
          <a:p>
            <a:endParaRPr lang="en-US" sz="2800" dirty="0">
              <a:solidFill>
                <a:srgbClr val="1D1D19"/>
              </a:solidFill>
              <a:latin typeface="Lato" panose="020F0502020204030203" pitchFamily="34" charset="0"/>
            </a:endParaRPr>
          </a:p>
        </p:txBody>
      </p:sp>
      <p:sp>
        <p:nvSpPr>
          <p:cNvPr id="4" name="Rectangle 3">
            <a:extLst>
              <a:ext uri="{FF2B5EF4-FFF2-40B4-BE49-F238E27FC236}">
                <a16:creationId xmlns:a16="http://schemas.microsoft.com/office/drawing/2014/main" id="{A290FD9B-7C9F-46DA-8A21-BDF74061A74F}"/>
              </a:ext>
            </a:extLst>
          </p:cNvPr>
          <p:cNvSpPr/>
          <p:nvPr/>
        </p:nvSpPr>
        <p:spPr>
          <a:xfrm>
            <a:off x="6779404" y="3615397"/>
            <a:ext cx="5141843" cy="2813538"/>
          </a:xfrm>
          <a:prstGeom prst="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29A48"/>
              </a:solidFill>
              <a:effectLst/>
              <a:uLnTx/>
              <a:uFillTx/>
              <a:latin typeface="Gill Sans MT"/>
              <a:ea typeface="+mn-ea"/>
              <a:cs typeface="+mn-cs"/>
            </a:endParaRPr>
          </a:p>
        </p:txBody>
      </p:sp>
      <p:sp>
        <p:nvSpPr>
          <p:cNvPr id="5" name="TextBox 4">
            <a:extLst>
              <a:ext uri="{FF2B5EF4-FFF2-40B4-BE49-F238E27FC236}">
                <a16:creationId xmlns:a16="http://schemas.microsoft.com/office/drawing/2014/main" id="{F72B8CC2-7056-4EBB-9D9F-601DF73DE6D6}"/>
              </a:ext>
            </a:extLst>
          </p:cNvPr>
          <p:cNvSpPr txBox="1"/>
          <p:nvPr/>
        </p:nvSpPr>
        <p:spPr>
          <a:xfrm>
            <a:off x="7118252" y="4127777"/>
            <a:ext cx="446414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D1D19"/>
                </a:solidFill>
                <a:effectLst/>
                <a:uLnTx/>
                <a:uFillTx/>
                <a:latin typeface="Oswald SemiBold" pitchFamily="2" charset="0"/>
                <a:ea typeface="+mn-ea"/>
                <a:cs typeface="+mn-cs"/>
              </a:rPr>
              <a:t>Take the 2021 Outreach Survey!</a:t>
            </a:r>
          </a:p>
        </p:txBody>
      </p:sp>
      <p:sp>
        <p:nvSpPr>
          <p:cNvPr id="6" name="TextBox 5">
            <a:extLst>
              <a:ext uri="{FF2B5EF4-FFF2-40B4-BE49-F238E27FC236}">
                <a16:creationId xmlns:a16="http://schemas.microsoft.com/office/drawing/2014/main" id="{DD0E128F-9FFB-4CB1-93BA-14C34DC3E480}"/>
              </a:ext>
            </a:extLst>
          </p:cNvPr>
          <p:cNvSpPr txBox="1"/>
          <p:nvPr/>
        </p:nvSpPr>
        <p:spPr>
          <a:xfrm>
            <a:off x="7219069" y="5349632"/>
            <a:ext cx="42625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29A48"/>
                </a:solidFill>
                <a:effectLst/>
                <a:uLnTx/>
                <a:uFillTx/>
                <a:latin typeface="Lato" panose="020F0502020204030203" pitchFamily="34" charset="0"/>
                <a:ea typeface="+mn-ea"/>
                <a:cs typeface="+mn-cs"/>
              </a:rPr>
              <a:t>www.HabitatMatters.org</a:t>
            </a:r>
          </a:p>
        </p:txBody>
      </p:sp>
    </p:spTree>
    <p:extLst>
      <p:ext uri="{BB962C8B-B14F-4D97-AF65-F5344CB8AC3E}">
        <p14:creationId xmlns:p14="http://schemas.microsoft.com/office/powerpoint/2010/main" val="1001361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074" name="Rectangle 3"/>
          <p:cNvSpPr>
            <a:spLocks noChangeArrowheads="1"/>
          </p:cNvSpPr>
          <p:nvPr/>
        </p:nvSpPr>
        <p:spPr bwMode="auto">
          <a:xfrm>
            <a:off x="7361005" y="1363703"/>
            <a:ext cx="5730881" cy="198909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Over 250 Acres Treated</a:t>
            </a:r>
          </a:p>
          <a:p>
            <a:pPr marL="338138" marR="0" lvl="0" indent="-338138"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Garlic Mustard</a:t>
            </a:r>
          </a:p>
          <a:p>
            <a:pPr marL="338138" marR="0" lvl="0" indent="-338138"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Phragmites</a:t>
            </a:r>
          </a:p>
          <a:p>
            <a:pPr marL="338138" marR="0" lvl="0" indent="-338138"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Woody Invasives</a:t>
            </a:r>
          </a:p>
        </p:txBody>
      </p:sp>
      <p:sp>
        <p:nvSpPr>
          <p:cNvPr id="71" name="Freeform: Shape 7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standing next to a forest&#10;&#10;Description automatically generated">
            <a:extLst>
              <a:ext uri="{FF2B5EF4-FFF2-40B4-BE49-F238E27FC236}">
                <a16:creationId xmlns:a16="http://schemas.microsoft.com/office/drawing/2014/main" id="{75CAB54F-E2F5-4470-9E2C-FDB49BE1CD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64" r="2007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2" name="Rectangle 3">
            <a:extLst>
              <a:ext uri="{FF2B5EF4-FFF2-40B4-BE49-F238E27FC236}">
                <a16:creationId xmlns:a16="http://schemas.microsoft.com/office/drawing/2014/main" id="{55838D7A-2098-4175-97E6-6CB9BB91CE00}"/>
              </a:ext>
            </a:extLst>
          </p:cNvPr>
          <p:cNvSpPr>
            <a:spLocks noChangeArrowheads="1"/>
          </p:cNvSpPr>
          <p:nvPr/>
        </p:nvSpPr>
        <p:spPr bwMode="auto">
          <a:xfrm>
            <a:off x="6216955" y="65038"/>
            <a:ext cx="6874931"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a:noFill/>
                </a:ln>
                <a:solidFill>
                  <a:srgbClr val="70AD47"/>
                </a:solidFill>
                <a:effectLst/>
                <a:uLnTx/>
                <a:uFillTx/>
                <a:latin typeface="Oswald" pitchFamily="2" charset="0"/>
                <a:ea typeface="+mn-ea"/>
                <a:cs typeface="+mn-cs"/>
              </a:rPr>
              <a:t>ISN Management Efforts 2020</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a:noFill/>
                </a:ln>
                <a:solidFill>
                  <a:srgbClr val="70AD47"/>
                </a:solidFill>
                <a:effectLst/>
                <a:uLnTx/>
                <a:uFillTx/>
                <a:latin typeface="Oswald" pitchFamily="2" charset="0"/>
                <a:ea typeface="+mn-ea"/>
                <a:cs typeface="+mn-cs"/>
              </a:rPr>
              <a:t>~Contractors at work~</a:t>
            </a:r>
            <a:endParaRPr kumimoji="0" lang="en-US" sz="1800" b="0" i="0" u="none" strike="noStrike" kern="1200" cap="none" spc="0" normalizeH="0" baseline="0" noProof="0" dirty="0">
              <a:ln>
                <a:noFill/>
              </a:ln>
              <a:solidFill>
                <a:srgbClr val="70AD47"/>
              </a:solidFill>
              <a:effectLst/>
              <a:uLnTx/>
              <a:uFillTx/>
              <a:latin typeface="Oswald" pitchFamily="2" charset="0"/>
              <a:ea typeface="+mn-ea"/>
              <a:cs typeface="+mn-cs"/>
            </a:endParaRPr>
          </a:p>
        </p:txBody>
      </p:sp>
      <p:sp>
        <p:nvSpPr>
          <p:cNvPr id="6" name="Rectangle 3">
            <a:extLst>
              <a:ext uri="{FF2B5EF4-FFF2-40B4-BE49-F238E27FC236}">
                <a16:creationId xmlns:a16="http://schemas.microsoft.com/office/drawing/2014/main" id="{19CA88A2-4F33-4716-A36B-6AB143EC5A65}"/>
              </a:ext>
            </a:extLst>
          </p:cNvPr>
          <p:cNvSpPr>
            <a:spLocks noChangeArrowheads="1"/>
          </p:cNvSpPr>
          <p:nvPr/>
        </p:nvSpPr>
        <p:spPr bwMode="auto">
          <a:xfrm>
            <a:off x="6765920" y="3733800"/>
            <a:ext cx="5730880" cy="306101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Places &amp; Partners</a:t>
            </a:r>
          </a:p>
          <a:p>
            <a:pPr marL="338138" marR="0" lvl="0" indent="-338138"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Conservancy natural areas &amp; preserves</a:t>
            </a:r>
          </a:p>
          <a:p>
            <a:pPr marL="338138" marR="0" lvl="0" indent="-338138"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Multiple Lake Associations</a:t>
            </a:r>
          </a:p>
          <a:p>
            <a:pPr marL="338138" marR="0" lvl="0" indent="-338138"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white"/>
                </a:solidFill>
                <a:effectLst/>
                <a:uLnTx/>
                <a:uFillTx/>
                <a:latin typeface="Lato" panose="020F0502020204030203" pitchFamily="34" charset="0"/>
                <a:ea typeface="+mn-ea"/>
                <a:cs typeface="+mn-cs"/>
              </a:rPr>
              <a:t>DNR- State Game Area, parks, &amp; state forest</a:t>
            </a:r>
          </a:p>
          <a:p>
            <a:pPr marL="338138" marR="0" lvl="0" indent="-338138"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lang="en-US" sz="3000" dirty="0">
                <a:solidFill>
                  <a:prstClr val="white"/>
                </a:solidFill>
                <a:latin typeface="Lato" panose="020F0502020204030203" pitchFamily="34" charset="0"/>
              </a:rPr>
              <a:t>Work is still going!</a:t>
            </a:r>
            <a:endParaRPr kumimoji="0" lang="en-US" sz="3000" b="0" i="0"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3822482781"/>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erson standing next to a forest&#10;&#10;Description automatically generated">
            <a:extLst>
              <a:ext uri="{FF2B5EF4-FFF2-40B4-BE49-F238E27FC236}">
                <a16:creationId xmlns:a16="http://schemas.microsoft.com/office/drawing/2014/main" id="{26FAAFD5-FB1F-4064-95BD-1756BAE9ACA8}"/>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8127" r="21945"/>
          <a:stretch/>
        </p:blipFill>
        <p:spPr>
          <a:xfrm>
            <a:off x="5797543" y="10"/>
            <a:ext cx="6394152" cy="6857990"/>
          </a:xfrm>
          <a:prstGeom prst="rect">
            <a:avLst/>
          </a:prstGeom>
        </p:spPr>
      </p:pic>
      <p:pic>
        <p:nvPicPr>
          <p:cNvPr id="84" name="Picture 8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Rectangle 3">
            <a:extLst>
              <a:ext uri="{FF2B5EF4-FFF2-40B4-BE49-F238E27FC236}">
                <a16:creationId xmlns:a16="http://schemas.microsoft.com/office/drawing/2014/main" id="{55838D7A-2098-4175-97E6-6CB9BB91CE00}"/>
              </a:ext>
            </a:extLst>
          </p:cNvPr>
          <p:cNvSpPr>
            <a:spLocks noChangeArrowheads="1"/>
          </p:cNvSpPr>
          <p:nvPr/>
        </p:nvSpPr>
        <p:spPr bwMode="auto">
          <a:xfrm>
            <a:off x="804997" y="2272143"/>
            <a:ext cx="4706803" cy="378883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8FB45121-144B-4858-90AA-928D7249C32B}"/>
              </a:ext>
            </a:extLst>
          </p:cNvPr>
          <p:cNvSpPr txBox="1"/>
          <p:nvPr/>
        </p:nvSpPr>
        <p:spPr>
          <a:xfrm>
            <a:off x="173892" y="1082525"/>
            <a:ext cx="6098344" cy="56938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Focused on areas of previous treatment OR areas at high risk of invasion a “plus”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solidFill>
                <a:latin typeface="Lato" panose="020F0502020204030203" pitchFamily="34" charset="0"/>
              </a:rPr>
              <a:t>25</a:t>
            </a:r>
            <a:r>
              <a:rPr kumimoji="0" lang="en-US" sz="2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 different species, 30 acres restored!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Provided Seedlings to Multiple Partner Projects: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GTCD Parklands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Grand Traverse Regional Land Conservancy</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Leelanau Conservancy</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Sleeping Bear</a:t>
            </a:r>
          </a:p>
        </p:txBody>
      </p:sp>
      <p:sp>
        <p:nvSpPr>
          <p:cNvPr id="38" name="Title 1">
            <a:extLst>
              <a:ext uri="{FF2B5EF4-FFF2-40B4-BE49-F238E27FC236}">
                <a16:creationId xmlns:a16="http://schemas.microsoft.com/office/drawing/2014/main" id="{6040B3D3-A922-4BFB-A77F-E4FAC66BE06C}"/>
              </a:ext>
            </a:extLst>
          </p:cNvPr>
          <p:cNvSpPr>
            <a:spLocks noGrp="1"/>
          </p:cNvSpPr>
          <p:nvPr>
            <p:ph type="title"/>
          </p:nvPr>
        </p:nvSpPr>
        <p:spPr>
          <a:xfrm>
            <a:off x="156090" y="342565"/>
            <a:ext cx="4992682" cy="852504"/>
          </a:xfrm>
        </p:spPr>
        <p:txBody>
          <a:bodyPr/>
          <a:lstStyle/>
          <a:p>
            <a:r>
              <a:rPr lang="en-US" dirty="0">
                <a:solidFill>
                  <a:srgbClr val="729A48"/>
                </a:solidFill>
                <a:latin typeface="Oswald" pitchFamily="2" charset="0"/>
              </a:rPr>
              <a:t>Restoration 2020</a:t>
            </a:r>
          </a:p>
        </p:txBody>
      </p:sp>
    </p:spTree>
    <p:extLst>
      <p:ext uri="{BB962C8B-B14F-4D97-AF65-F5344CB8AC3E}">
        <p14:creationId xmlns:p14="http://schemas.microsoft.com/office/powerpoint/2010/main" val="1795670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8DEF1-6882-4AAB-9424-6D3F76DF52AD}"/>
              </a:ext>
            </a:extLst>
          </p:cNvPr>
          <p:cNvSpPr>
            <a:spLocks noGrp="1"/>
          </p:cNvSpPr>
          <p:nvPr>
            <p:ph type="title"/>
          </p:nvPr>
        </p:nvSpPr>
        <p:spPr>
          <a:xfrm>
            <a:off x="294685" y="-209550"/>
            <a:ext cx="5314536" cy="1325563"/>
          </a:xfrm>
        </p:spPr>
        <p:txBody>
          <a:bodyPr>
            <a:normAutofit/>
          </a:bodyPr>
          <a:lstStyle/>
          <a:p>
            <a:r>
              <a:rPr lang="en-US" dirty="0" err="1">
                <a:latin typeface="Oswald" pitchFamily="2" charset="0"/>
              </a:rPr>
              <a:t>Bootbrush</a:t>
            </a:r>
            <a:r>
              <a:rPr lang="en-US" dirty="0">
                <a:latin typeface="Oswald" pitchFamily="2" charset="0"/>
              </a:rPr>
              <a:t> Stations</a:t>
            </a:r>
          </a:p>
        </p:txBody>
      </p:sp>
      <p:sp>
        <p:nvSpPr>
          <p:cNvPr id="3" name="Content Placeholder 2">
            <a:extLst>
              <a:ext uri="{FF2B5EF4-FFF2-40B4-BE49-F238E27FC236}">
                <a16:creationId xmlns:a16="http://schemas.microsoft.com/office/drawing/2014/main" id="{C66D36EE-0B21-41DA-BB21-DBDAB76DA11A}"/>
              </a:ext>
            </a:extLst>
          </p:cNvPr>
          <p:cNvSpPr>
            <a:spLocks noGrp="1"/>
          </p:cNvSpPr>
          <p:nvPr>
            <p:ph idx="1"/>
          </p:nvPr>
        </p:nvSpPr>
        <p:spPr>
          <a:xfrm>
            <a:off x="462039" y="731566"/>
            <a:ext cx="5910626" cy="3375920"/>
          </a:xfrm>
        </p:spPr>
        <p:txBody>
          <a:bodyPr anchor="t">
            <a:noAutofit/>
          </a:bodyPr>
          <a:lstStyle/>
          <a:p>
            <a:r>
              <a:rPr lang="en-US" sz="3200" dirty="0">
                <a:latin typeface="Lato" panose="020F0502020204030203" pitchFamily="34" charset="0"/>
              </a:rPr>
              <a:t>Sign, station, brush, lumber, $100 cost-share ($300 value)</a:t>
            </a:r>
          </a:p>
          <a:p>
            <a:pPr lvl="1"/>
            <a:r>
              <a:rPr lang="en-US" sz="3200" dirty="0">
                <a:latin typeface="Lato" panose="020F0502020204030203" pitchFamily="34" charset="0"/>
              </a:rPr>
              <a:t>Only a handful left!</a:t>
            </a:r>
          </a:p>
          <a:p>
            <a:pPr lvl="1"/>
            <a:r>
              <a:rPr lang="en-US" sz="3200" dirty="0">
                <a:latin typeface="Lato" panose="020F0502020204030203" pitchFamily="34" charset="0"/>
              </a:rPr>
              <a:t>Space on sign for logo sticker</a:t>
            </a:r>
          </a:p>
          <a:p>
            <a:pPr lvl="1"/>
            <a:r>
              <a:rPr lang="en-US" sz="3200" dirty="0">
                <a:latin typeface="Lato" panose="020F0502020204030203" pitchFamily="34" charset="0"/>
              </a:rPr>
              <a:t>Need gravel, concrete, screws &amp; installation/assembly  </a:t>
            </a:r>
          </a:p>
          <a:p>
            <a:r>
              <a:rPr lang="en-US" sz="3200" dirty="0">
                <a:latin typeface="Lato" panose="020F0502020204030203" pitchFamily="34" charset="0"/>
              </a:rPr>
              <a:t>Upgrade or mini-station:  scrub brush, cable, &amp; keeper ($20)</a:t>
            </a:r>
          </a:p>
          <a:p>
            <a:pPr lvl="1"/>
            <a:r>
              <a:rPr lang="en-US" sz="3200" dirty="0">
                <a:latin typeface="Lato" panose="020F0502020204030203" pitchFamily="34" charset="0"/>
              </a:rPr>
              <a:t>Play Clean Go has smaller signs</a:t>
            </a:r>
          </a:p>
        </p:txBody>
      </p:sp>
      <p:sp>
        <p:nvSpPr>
          <p:cNvPr id="16"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D49113F-0826-4B15-AE20-25D82DBA65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2" r="27455"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736604385"/>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EADCAD-1C4D-4DB9-ACFE-2C8D48B38E0C}"/>
              </a:ext>
            </a:extLst>
          </p:cNvPr>
          <p:cNvSpPr>
            <a:spLocks noGrp="1"/>
          </p:cNvSpPr>
          <p:nvPr>
            <p:ph type="title"/>
          </p:nvPr>
        </p:nvSpPr>
        <p:spPr>
          <a:xfrm>
            <a:off x="4965430" y="629268"/>
            <a:ext cx="6586491" cy="1286160"/>
          </a:xfrm>
        </p:spPr>
        <p:txBody>
          <a:bodyPr vert="horz" lIns="91440" tIns="45720" rIns="91440" bIns="45720" rtlCol="0" anchor="b">
            <a:normAutofit/>
          </a:bodyPr>
          <a:lstStyle/>
          <a:p>
            <a:pPr>
              <a:lnSpc>
                <a:spcPct val="90000"/>
              </a:lnSpc>
            </a:pPr>
            <a:r>
              <a:rPr lang="en-US" sz="4400" dirty="0">
                <a:solidFill>
                  <a:schemeClr val="tx2"/>
                </a:solidFill>
              </a:rPr>
              <a:t>“Field” Season 2020</a:t>
            </a:r>
          </a:p>
        </p:txBody>
      </p:sp>
      <p:sp>
        <p:nvSpPr>
          <p:cNvPr id="6" name="Text Placeholder 5">
            <a:extLst>
              <a:ext uri="{FF2B5EF4-FFF2-40B4-BE49-F238E27FC236}">
                <a16:creationId xmlns:a16="http://schemas.microsoft.com/office/drawing/2014/main" id="{E75EA62A-4A16-41B3-8841-986B83974FCA}"/>
              </a:ext>
            </a:extLst>
          </p:cNvPr>
          <p:cNvSpPr>
            <a:spLocks noGrp="1"/>
          </p:cNvSpPr>
          <p:nvPr>
            <p:ph type="body" sz="half" idx="2"/>
          </p:nvPr>
        </p:nvSpPr>
        <p:spPr>
          <a:xfrm>
            <a:off x="4965431" y="2438400"/>
            <a:ext cx="6586489" cy="3785419"/>
          </a:xfrm>
        </p:spPr>
        <p:txBody>
          <a:bodyPr vert="horz" lIns="91440" tIns="45720" rIns="91440" bIns="45720" rtlCol="0">
            <a:normAutofit/>
          </a:bodyPr>
          <a:lstStyle/>
          <a:p>
            <a:pPr indent="-228600">
              <a:lnSpc>
                <a:spcPct val="90000"/>
              </a:lnSpc>
              <a:buFont typeface="Arial" panose="020B0604020202020204" pitchFamily="34" charset="0"/>
              <a:buChar char="•"/>
            </a:pPr>
            <a:r>
              <a:rPr lang="en-US" sz="1700" dirty="0">
                <a:solidFill>
                  <a:schemeClr val="accent6"/>
                </a:solidFill>
              </a:rPr>
              <a:t>Really didn’t get started until August but…</a:t>
            </a:r>
          </a:p>
          <a:p>
            <a:pPr marL="285750" indent="-228600">
              <a:lnSpc>
                <a:spcPct val="90000"/>
              </a:lnSpc>
              <a:buFont typeface="Arial" panose="020B0604020202020204" pitchFamily="34" charset="0"/>
              <a:buChar char="•"/>
            </a:pPr>
            <a:r>
              <a:rPr lang="en-US" sz="1700" dirty="0">
                <a:solidFill>
                  <a:schemeClr val="accent6"/>
                </a:solidFill>
              </a:rPr>
              <a:t>Still treated over 250 sites</a:t>
            </a:r>
          </a:p>
          <a:p>
            <a:pPr marL="285750" indent="-228600">
              <a:lnSpc>
                <a:spcPct val="90000"/>
              </a:lnSpc>
              <a:buFont typeface="Arial" panose="020B0604020202020204" pitchFamily="34" charset="0"/>
              <a:buChar char="•"/>
            </a:pPr>
            <a:r>
              <a:rPr lang="en-US" sz="1700" dirty="0">
                <a:solidFill>
                  <a:schemeClr val="accent6"/>
                </a:solidFill>
              </a:rPr>
              <a:t>Treated 170 acres</a:t>
            </a:r>
          </a:p>
          <a:p>
            <a:pPr marL="285750" indent="-228600">
              <a:lnSpc>
                <a:spcPct val="90000"/>
              </a:lnSpc>
              <a:buFont typeface="Arial" panose="020B0604020202020204" pitchFamily="34" charset="0"/>
              <a:buChar char="•"/>
            </a:pPr>
            <a:r>
              <a:rPr lang="en-US" sz="1700" dirty="0">
                <a:solidFill>
                  <a:schemeClr val="accent6"/>
                </a:solidFill>
              </a:rPr>
              <a:t>37 new sites</a:t>
            </a:r>
          </a:p>
          <a:p>
            <a:pPr marL="285750" indent="-228600">
              <a:lnSpc>
                <a:spcPct val="90000"/>
              </a:lnSpc>
              <a:buFont typeface="Arial" panose="020B0604020202020204" pitchFamily="34" charset="0"/>
              <a:buChar char="•"/>
            </a:pPr>
            <a:r>
              <a:rPr lang="en-US" sz="1700" dirty="0">
                <a:solidFill>
                  <a:schemeClr val="accent6"/>
                </a:solidFill>
              </a:rPr>
              <a:t>Already have 9 new sites for treatment next year (and still sending more permissions!)</a:t>
            </a:r>
          </a:p>
          <a:p>
            <a:pPr marL="285750" indent="-228600">
              <a:lnSpc>
                <a:spcPct val="90000"/>
              </a:lnSpc>
              <a:buFont typeface="Arial" panose="020B0604020202020204" pitchFamily="34" charset="0"/>
              <a:buChar char="•"/>
            </a:pPr>
            <a:r>
              <a:rPr lang="en-US" sz="1700" dirty="0">
                <a:solidFill>
                  <a:schemeClr val="accent6"/>
                </a:solidFill>
              </a:rPr>
              <a:t>Treated two new species this year “giant Chinese </a:t>
            </a:r>
            <a:r>
              <a:rPr lang="en-US" sz="1700" dirty="0" err="1">
                <a:solidFill>
                  <a:schemeClr val="accent6"/>
                </a:solidFill>
              </a:rPr>
              <a:t>silvergrass</a:t>
            </a:r>
            <a:r>
              <a:rPr lang="en-US" sz="1700" dirty="0">
                <a:solidFill>
                  <a:schemeClr val="accent6"/>
                </a:solidFill>
              </a:rPr>
              <a:t>, </a:t>
            </a:r>
            <a:r>
              <a:rPr lang="en-US" sz="1700" i="1" dirty="0">
                <a:solidFill>
                  <a:schemeClr val="accent6"/>
                </a:solidFill>
              </a:rPr>
              <a:t>Miscanthus “giganteus</a:t>
            </a:r>
            <a:r>
              <a:rPr lang="en-US" sz="1700" dirty="0">
                <a:solidFill>
                  <a:schemeClr val="accent6"/>
                </a:solidFill>
              </a:rPr>
              <a:t>) and Chinese yam (population discovered 2019)</a:t>
            </a:r>
          </a:p>
          <a:p>
            <a:pPr marL="285750" indent="-228600">
              <a:lnSpc>
                <a:spcPct val="90000"/>
              </a:lnSpc>
              <a:buFont typeface="Arial" panose="020B0604020202020204" pitchFamily="34" charset="0"/>
              <a:buChar char="•"/>
            </a:pPr>
            <a:r>
              <a:rPr lang="en-US" sz="1700" dirty="0">
                <a:solidFill>
                  <a:schemeClr val="accent6"/>
                </a:solidFill>
              </a:rPr>
              <a:t>Looking to maybe do some more woody invasives treatments the next couple of months</a:t>
            </a:r>
          </a:p>
          <a:p>
            <a:pPr marL="285750" indent="-228600">
              <a:lnSpc>
                <a:spcPct val="90000"/>
              </a:lnSpc>
              <a:buFont typeface="Arial" panose="020B0604020202020204" pitchFamily="34" charset="0"/>
              <a:buChar char="•"/>
            </a:pPr>
            <a:r>
              <a:rPr lang="en-US" sz="1700" dirty="0">
                <a:solidFill>
                  <a:schemeClr val="accent6"/>
                </a:solidFill>
              </a:rPr>
              <a:t>Since we didn’t have a crew, here’s this picture of Fields hiding in the bittersweet. </a:t>
            </a:r>
          </a:p>
        </p:txBody>
      </p:sp>
      <p:pic>
        <p:nvPicPr>
          <p:cNvPr id="8" name="Picture Placeholder 7" descr="A tree in a forest&#10;&#10;Description automatically generated">
            <a:extLst>
              <a:ext uri="{FF2B5EF4-FFF2-40B4-BE49-F238E27FC236}">
                <a16:creationId xmlns:a16="http://schemas.microsoft.com/office/drawing/2014/main" id="{45951442-4386-484C-AEEA-17EF084D9EF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1342" r="27963"/>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073D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5216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1D853-DAB9-4CE0-9CE5-4B3BC84B25CE}"/>
              </a:ext>
            </a:extLst>
          </p:cNvPr>
          <p:cNvSpPr>
            <a:spLocks noGrp="1"/>
          </p:cNvSpPr>
          <p:nvPr>
            <p:ph type="title"/>
          </p:nvPr>
        </p:nvSpPr>
        <p:spPr>
          <a:xfrm>
            <a:off x="4965430" y="629268"/>
            <a:ext cx="6586491" cy="1286160"/>
          </a:xfrm>
        </p:spPr>
        <p:txBody>
          <a:bodyPr vert="horz" lIns="91440" tIns="45720" rIns="91440" bIns="45720" rtlCol="0" anchor="b">
            <a:normAutofit/>
          </a:bodyPr>
          <a:lstStyle/>
          <a:p>
            <a:pPr>
              <a:lnSpc>
                <a:spcPct val="90000"/>
              </a:lnSpc>
            </a:pPr>
            <a:r>
              <a:rPr lang="en-US" sz="4400" dirty="0">
                <a:solidFill>
                  <a:schemeClr val="accent1"/>
                </a:solidFill>
              </a:rPr>
              <a:t>HWA Update</a:t>
            </a:r>
          </a:p>
        </p:txBody>
      </p:sp>
      <p:sp>
        <p:nvSpPr>
          <p:cNvPr id="22" name="Text Placeholder 3">
            <a:extLst>
              <a:ext uri="{FF2B5EF4-FFF2-40B4-BE49-F238E27FC236}">
                <a16:creationId xmlns:a16="http://schemas.microsoft.com/office/drawing/2014/main" id="{DA87453B-532C-4177-9FFF-E9DE46E23D2D}"/>
              </a:ext>
            </a:extLst>
          </p:cNvPr>
          <p:cNvSpPr>
            <a:spLocks noGrp="1"/>
          </p:cNvSpPr>
          <p:nvPr>
            <p:ph type="body" sz="half" idx="2"/>
          </p:nvPr>
        </p:nvSpPr>
        <p:spPr>
          <a:xfrm>
            <a:off x="4965431" y="2438400"/>
            <a:ext cx="6586489" cy="3785419"/>
          </a:xfrm>
        </p:spPr>
        <p:txBody>
          <a:bodyPr vert="horz" lIns="91440" tIns="45720" rIns="91440" bIns="45720" rtlCol="0">
            <a:normAutofit/>
          </a:bodyPr>
          <a:lstStyle/>
          <a:p>
            <a:pPr marL="285750" indent="-228600">
              <a:lnSpc>
                <a:spcPct val="90000"/>
              </a:lnSpc>
              <a:buFont typeface="Arial" panose="020B0604020202020204" pitchFamily="34" charset="0"/>
              <a:buChar char="•"/>
            </a:pPr>
            <a:r>
              <a:rPr lang="en-US" sz="1700" dirty="0">
                <a:solidFill>
                  <a:schemeClr val="accent6"/>
                </a:solidFill>
              </a:rPr>
              <a:t>We’re getting money for this!</a:t>
            </a:r>
          </a:p>
          <a:p>
            <a:pPr marL="285750" indent="-228600">
              <a:lnSpc>
                <a:spcPct val="90000"/>
              </a:lnSpc>
              <a:buFont typeface="Arial" panose="020B0604020202020204" pitchFamily="34" charset="0"/>
              <a:buChar char="•"/>
            </a:pPr>
            <a:r>
              <a:rPr lang="en-US" sz="1700" dirty="0">
                <a:solidFill>
                  <a:schemeClr val="accent6"/>
                </a:solidFill>
              </a:rPr>
              <a:t>That’s about all we know for sure right now. </a:t>
            </a:r>
          </a:p>
          <a:p>
            <a:pPr marL="285750" indent="-228600">
              <a:lnSpc>
                <a:spcPct val="90000"/>
              </a:lnSpc>
              <a:buFont typeface="Arial" panose="020B0604020202020204" pitchFamily="34" charset="0"/>
              <a:buChar char="•"/>
            </a:pPr>
            <a:r>
              <a:rPr lang="en-US" sz="1700" dirty="0">
                <a:solidFill>
                  <a:schemeClr val="accent6"/>
                </a:solidFill>
              </a:rPr>
              <a:t>Current ideas:</a:t>
            </a:r>
          </a:p>
          <a:p>
            <a:pPr marL="742950" lvl="1" indent="-228600">
              <a:lnSpc>
                <a:spcPct val="90000"/>
              </a:lnSpc>
              <a:buFont typeface="Arial" panose="020B0604020202020204" pitchFamily="34" charset="0"/>
              <a:buChar char="•"/>
            </a:pPr>
            <a:r>
              <a:rPr lang="en-US" sz="1700" dirty="0">
                <a:solidFill>
                  <a:schemeClr val="accent6"/>
                </a:solidFill>
              </a:rPr>
              <a:t>HWA landowner survey request is still open</a:t>
            </a:r>
          </a:p>
          <a:p>
            <a:pPr marL="742950" lvl="1" indent="-228600">
              <a:lnSpc>
                <a:spcPct val="90000"/>
              </a:lnSpc>
              <a:buFont typeface="Arial" panose="020B0604020202020204" pitchFamily="34" charset="0"/>
              <a:buChar char="•"/>
            </a:pPr>
            <a:r>
              <a:rPr lang="en-US" sz="1700" dirty="0">
                <a:solidFill>
                  <a:schemeClr val="accent6"/>
                </a:solidFill>
              </a:rPr>
              <a:t>Hopefully hiring on a seasonal for part time (30 hour/week)</a:t>
            </a:r>
          </a:p>
          <a:p>
            <a:pPr marL="742950" lvl="1" indent="-228600">
              <a:lnSpc>
                <a:spcPct val="90000"/>
              </a:lnSpc>
              <a:buFont typeface="Arial" panose="020B0604020202020204" pitchFamily="34" charset="0"/>
              <a:buChar char="•"/>
            </a:pPr>
            <a:r>
              <a:rPr lang="en-US" sz="1700" dirty="0">
                <a:solidFill>
                  <a:schemeClr val="accent6"/>
                </a:solidFill>
              </a:rPr>
              <a:t>Possibly helping Mason county do some detection surveys</a:t>
            </a:r>
          </a:p>
          <a:p>
            <a:pPr marL="742950" lvl="1" indent="-228600">
              <a:lnSpc>
                <a:spcPct val="90000"/>
              </a:lnSpc>
              <a:buFont typeface="Arial" panose="020B0604020202020204" pitchFamily="34" charset="0"/>
              <a:buChar char="•"/>
            </a:pPr>
            <a:r>
              <a:rPr lang="en-US" sz="1700" dirty="0">
                <a:solidFill>
                  <a:schemeClr val="accent6"/>
                </a:solidFill>
              </a:rPr>
              <a:t>Training landowners of small properties to watch their own trees and report data to us (or Eyes on the Forest)</a:t>
            </a:r>
          </a:p>
          <a:p>
            <a:pPr marL="285750" indent="-228600">
              <a:lnSpc>
                <a:spcPct val="90000"/>
              </a:lnSpc>
              <a:buFont typeface="Arial" panose="020B0604020202020204" pitchFamily="34" charset="0"/>
              <a:buChar char="•"/>
            </a:pPr>
            <a:r>
              <a:rPr lang="en-US" sz="1700" dirty="0">
                <a:solidFill>
                  <a:schemeClr val="accent6"/>
                </a:solidFill>
              </a:rPr>
              <a:t>Holding a webinar for private landowners to survey their trees. </a:t>
            </a:r>
          </a:p>
          <a:p>
            <a:pPr marL="57150" indent="-228600">
              <a:lnSpc>
                <a:spcPct val="90000"/>
              </a:lnSpc>
              <a:buFont typeface="Arial" panose="020B0604020202020204" pitchFamily="34" charset="0"/>
              <a:buChar char="•"/>
            </a:pPr>
            <a:r>
              <a:rPr lang="en-US" sz="1700" dirty="0">
                <a:solidFill>
                  <a:schemeClr val="accent6"/>
                </a:solidFill>
              </a:rPr>
              <a:t>(Fields hides in bittersweet, but I hide in hemlocks!)</a:t>
            </a:r>
          </a:p>
        </p:txBody>
      </p:sp>
      <p:pic>
        <p:nvPicPr>
          <p:cNvPr id="16" name="Picture Placeholder 15">
            <a:extLst>
              <a:ext uri="{FF2B5EF4-FFF2-40B4-BE49-F238E27FC236}">
                <a16:creationId xmlns:a16="http://schemas.microsoft.com/office/drawing/2014/main" id="{705BCBB6-F86B-4FB8-B435-7918FB302171}"/>
              </a:ext>
              <a:ext uri="{C183D7F6-B498-43B3-948B-1728B52AA6E4}">
                <adec:decorative xmlns:adec="http://schemas.microsoft.com/office/drawing/2017/decorative" val="0"/>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t="4937" b="4937"/>
          <a:stretch/>
        </p:blipFill>
        <p:spPr>
          <a:xfrm rot="5400000">
            <a:off x="-1111204" y="1111204"/>
            <a:ext cx="6858000" cy="4635591"/>
          </a:xfrm>
          <a:prstGeom prst="rect">
            <a:avLst/>
          </a:prstGeom>
          <a:effectLst/>
        </p:spPr>
      </p:pic>
      <p:cxnSp>
        <p:nvCxnSpPr>
          <p:cNvPr id="27" name="Straight Connector 2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68B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5590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82906-3A49-4F1F-ADD2-A70DC2258304}"/>
              </a:ext>
            </a:extLst>
          </p:cNvPr>
          <p:cNvSpPr>
            <a:spLocks noGrp="1"/>
          </p:cNvSpPr>
          <p:nvPr>
            <p:ph type="title"/>
          </p:nvPr>
        </p:nvSpPr>
        <p:spPr/>
        <p:txBody>
          <a:bodyPr>
            <a:normAutofit/>
          </a:bodyPr>
          <a:lstStyle/>
          <a:p>
            <a:r>
              <a:rPr lang="en-US" sz="4800" b="1" dirty="0">
                <a:solidFill>
                  <a:schemeClr val="accent1"/>
                </a:solidFill>
                <a:latin typeface="Oswald" pitchFamily="2" charset="0"/>
              </a:rPr>
              <a:t>ISN Staff</a:t>
            </a:r>
          </a:p>
        </p:txBody>
      </p:sp>
      <p:pic>
        <p:nvPicPr>
          <p:cNvPr id="5" name="Picture 4" descr="A person smiling for the camera&#10;&#10;Description automatically generated">
            <a:extLst>
              <a:ext uri="{FF2B5EF4-FFF2-40B4-BE49-F238E27FC236}">
                <a16:creationId xmlns:a16="http://schemas.microsoft.com/office/drawing/2014/main" id="{55A0E4F9-41DC-4754-9A49-72BDE442B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039" y="136984"/>
            <a:ext cx="2806493" cy="2806493"/>
          </a:xfrm>
          <a:prstGeom prst="rect">
            <a:avLst/>
          </a:prstGeom>
        </p:spPr>
      </p:pic>
      <p:pic>
        <p:nvPicPr>
          <p:cNvPr id="1026" name="Picture 2" descr="Picture">
            <a:extLst>
              <a:ext uri="{FF2B5EF4-FFF2-40B4-BE49-F238E27FC236}">
                <a16:creationId xmlns:a16="http://schemas.microsoft.com/office/drawing/2014/main" id="{A92F8BDA-433B-4754-BB6E-27AF5A3B71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00" t="17488" b="23513"/>
          <a:stretch/>
        </p:blipFill>
        <p:spPr bwMode="auto">
          <a:xfrm>
            <a:off x="8054081" y="136985"/>
            <a:ext cx="2939010" cy="28064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may contain: 1 person, smiling, outdoor, water and nature">
            <a:extLst>
              <a:ext uri="{FF2B5EF4-FFF2-40B4-BE49-F238E27FC236}">
                <a16:creationId xmlns:a16="http://schemas.microsoft.com/office/drawing/2014/main" id="{17E2C725-951B-441B-AEC2-D9B9E75B6D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109" t="7101" r="22679" b="44638"/>
          <a:stretch/>
        </p:blipFill>
        <p:spPr bwMode="auto">
          <a:xfrm>
            <a:off x="820039" y="3420854"/>
            <a:ext cx="2806493" cy="29296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standing in front of a yellow flower&#10;&#10;Description automatically generated">
            <a:extLst>
              <a:ext uri="{FF2B5EF4-FFF2-40B4-BE49-F238E27FC236}">
                <a16:creationId xmlns:a16="http://schemas.microsoft.com/office/drawing/2014/main" id="{76461AA7-6253-433E-B254-636543D173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925" t="20671" r="29793" b="36666"/>
          <a:stretch/>
        </p:blipFill>
        <p:spPr>
          <a:xfrm>
            <a:off x="4467720" y="1948368"/>
            <a:ext cx="2745172" cy="2806492"/>
          </a:xfrm>
          <a:prstGeom prst="rect">
            <a:avLst/>
          </a:prstGeom>
        </p:spPr>
      </p:pic>
      <p:pic>
        <p:nvPicPr>
          <p:cNvPr id="7" name="Picture 6" descr="A person sitting at a table with a cake&#10;&#10;Description automatically generated">
            <a:extLst>
              <a:ext uri="{FF2B5EF4-FFF2-40B4-BE49-F238E27FC236}">
                <a16:creationId xmlns:a16="http://schemas.microsoft.com/office/drawing/2014/main" id="{CAF7449D-00C7-4454-BAE0-269403BE0D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462" t="6811" r="14702" b="46634"/>
          <a:stretch/>
        </p:blipFill>
        <p:spPr>
          <a:xfrm>
            <a:off x="8054080" y="3429000"/>
            <a:ext cx="2939009" cy="2950331"/>
          </a:xfrm>
          <a:prstGeom prst="rect">
            <a:avLst/>
          </a:prstGeom>
        </p:spPr>
      </p:pic>
      <p:sp>
        <p:nvSpPr>
          <p:cNvPr id="8" name="TextBox 7">
            <a:extLst>
              <a:ext uri="{FF2B5EF4-FFF2-40B4-BE49-F238E27FC236}">
                <a16:creationId xmlns:a16="http://schemas.microsoft.com/office/drawing/2014/main" id="{188A5C33-5EA9-4656-87D3-CECA64E8C355}"/>
              </a:ext>
            </a:extLst>
          </p:cNvPr>
          <p:cNvSpPr txBox="1"/>
          <p:nvPr/>
        </p:nvSpPr>
        <p:spPr>
          <a:xfrm>
            <a:off x="820039" y="2933644"/>
            <a:ext cx="2745172" cy="307777"/>
          </a:xfrm>
          <a:prstGeom prst="rect">
            <a:avLst/>
          </a:prstGeom>
          <a:noFill/>
        </p:spPr>
        <p:txBody>
          <a:bodyPr wrap="square" rtlCol="0">
            <a:spAutoFit/>
          </a:bodyPr>
          <a:lstStyle/>
          <a:p>
            <a:r>
              <a:rPr lang="en-US" sz="1400" dirty="0">
                <a:solidFill>
                  <a:schemeClr val="accent6"/>
                </a:solidFill>
                <a:latin typeface="Lato" panose="020F0502020204030203" pitchFamily="34" charset="0"/>
              </a:rPr>
              <a:t>Katie Grzesiak, Coordinator</a:t>
            </a:r>
          </a:p>
        </p:txBody>
      </p:sp>
      <p:sp>
        <p:nvSpPr>
          <p:cNvPr id="12" name="TextBox 11">
            <a:extLst>
              <a:ext uri="{FF2B5EF4-FFF2-40B4-BE49-F238E27FC236}">
                <a16:creationId xmlns:a16="http://schemas.microsoft.com/office/drawing/2014/main" id="{A0C1005B-48F1-4AAA-AC25-54883FC53DA6}"/>
              </a:ext>
            </a:extLst>
          </p:cNvPr>
          <p:cNvSpPr txBox="1"/>
          <p:nvPr/>
        </p:nvSpPr>
        <p:spPr>
          <a:xfrm>
            <a:off x="820039" y="6347712"/>
            <a:ext cx="3230851" cy="307777"/>
          </a:xfrm>
          <a:prstGeom prst="rect">
            <a:avLst/>
          </a:prstGeom>
          <a:noFill/>
        </p:spPr>
        <p:txBody>
          <a:bodyPr wrap="square" rtlCol="0">
            <a:spAutoFit/>
          </a:bodyPr>
          <a:lstStyle/>
          <a:p>
            <a:r>
              <a:rPr lang="en-US" sz="1400" dirty="0">
                <a:solidFill>
                  <a:schemeClr val="accent6"/>
                </a:solidFill>
                <a:latin typeface="Lato" panose="020F0502020204030203" pitchFamily="34" charset="0"/>
              </a:rPr>
              <a:t>Fields Ratliff, Habitat </a:t>
            </a:r>
            <a:r>
              <a:rPr lang="en-US" sz="1400" dirty="0" err="1">
                <a:solidFill>
                  <a:schemeClr val="accent6"/>
                </a:solidFill>
                <a:latin typeface="Lato" panose="020F0502020204030203" pitchFamily="34" charset="0"/>
              </a:rPr>
              <a:t>Mgmt</a:t>
            </a:r>
            <a:r>
              <a:rPr lang="en-US" sz="1400" dirty="0">
                <a:solidFill>
                  <a:schemeClr val="accent6"/>
                </a:solidFill>
                <a:latin typeface="Lato" panose="020F0502020204030203" pitchFamily="34" charset="0"/>
              </a:rPr>
              <a:t> Specialist</a:t>
            </a:r>
          </a:p>
        </p:txBody>
      </p:sp>
      <p:sp>
        <p:nvSpPr>
          <p:cNvPr id="13" name="TextBox 12">
            <a:extLst>
              <a:ext uri="{FF2B5EF4-FFF2-40B4-BE49-F238E27FC236}">
                <a16:creationId xmlns:a16="http://schemas.microsoft.com/office/drawing/2014/main" id="{06FE0D3D-2A56-44B7-B6D7-3CB49465AEAB}"/>
              </a:ext>
            </a:extLst>
          </p:cNvPr>
          <p:cNvSpPr txBox="1"/>
          <p:nvPr/>
        </p:nvSpPr>
        <p:spPr>
          <a:xfrm>
            <a:off x="4467720" y="4763920"/>
            <a:ext cx="2745172" cy="307777"/>
          </a:xfrm>
          <a:prstGeom prst="rect">
            <a:avLst/>
          </a:prstGeom>
          <a:noFill/>
        </p:spPr>
        <p:txBody>
          <a:bodyPr wrap="square" rtlCol="0">
            <a:spAutoFit/>
          </a:bodyPr>
          <a:lstStyle/>
          <a:p>
            <a:r>
              <a:rPr lang="en-US" sz="1400" dirty="0">
                <a:solidFill>
                  <a:schemeClr val="accent6"/>
                </a:solidFill>
                <a:latin typeface="Lato" panose="020F0502020204030203" pitchFamily="34" charset="0"/>
              </a:rPr>
              <a:t>Shelly </a:t>
            </a:r>
            <a:r>
              <a:rPr lang="en-US" sz="1400" dirty="0" err="1">
                <a:solidFill>
                  <a:schemeClr val="accent6"/>
                </a:solidFill>
                <a:latin typeface="Lato" panose="020F0502020204030203" pitchFamily="34" charset="0"/>
              </a:rPr>
              <a:t>Stusick</a:t>
            </a:r>
            <a:r>
              <a:rPr lang="en-US" sz="1400" dirty="0">
                <a:solidFill>
                  <a:schemeClr val="accent6"/>
                </a:solidFill>
                <a:latin typeface="Lato" panose="020F0502020204030203" pitchFamily="34" charset="0"/>
              </a:rPr>
              <a:t>, </a:t>
            </a:r>
            <a:r>
              <a:rPr lang="en-US" sz="1400" i="1" dirty="0">
                <a:solidFill>
                  <a:schemeClr val="accent6"/>
                </a:solidFill>
                <a:latin typeface="Lato" panose="020F0502020204030203" pitchFamily="34" charset="0"/>
              </a:rPr>
              <a:t>GBB</a:t>
            </a:r>
            <a:r>
              <a:rPr lang="en-US" sz="1400" dirty="0">
                <a:solidFill>
                  <a:schemeClr val="accent6"/>
                </a:solidFill>
                <a:latin typeface="Lato" panose="020F0502020204030203" pitchFamily="34" charset="0"/>
              </a:rPr>
              <a:t> Specialist</a:t>
            </a:r>
          </a:p>
        </p:txBody>
      </p:sp>
      <p:sp>
        <p:nvSpPr>
          <p:cNvPr id="14" name="TextBox 13">
            <a:extLst>
              <a:ext uri="{FF2B5EF4-FFF2-40B4-BE49-F238E27FC236}">
                <a16:creationId xmlns:a16="http://schemas.microsoft.com/office/drawing/2014/main" id="{B221E8ED-3A6E-458B-B68A-610C4CE85C85}"/>
              </a:ext>
            </a:extLst>
          </p:cNvPr>
          <p:cNvSpPr txBox="1"/>
          <p:nvPr/>
        </p:nvSpPr>
        <p:spPr>
          <a:xfrm>
            <a:off x="8050180" y="2911853"/>
            <a:ext cx="3079935" cy="307777"/>
          </a:xfrm>
          <a:prstGeom prst="rect">
            <a:avLst/>
          </a:prstGeom>
          <a:noFill/>
        </p:spPr>
        <p:txBody>
          <a:bodyPr wrap="square" rtlCol="0">
            <a:spAutoFit/>
          </a:bodyPr>
          <a:lstStyle/>
          <a:p>
            <a:r>
              <a:rPr lang="en-US" sz="1400" dirty="0">
                <a:solidFill>
                  <a:schemeClr val="accent6"/>
                </a:solidFill>
                <a:latin typeface="Lato" panose="020F0502020204030203" pitchFamily="34" charset="0"/>
              </a:rPr>
              <a:t>Emily Cook, Outreach Specialist</a:t>
            </a:r>
          </a:p>
        </p:txBody>
      </p:sp>
      <p:sp>
        <p:nvSpPr>
          <p:cNvPr id="15" name="TextBox 14">
            <a:extLst>
              <a:ext uri="{FF2B5EF4-FFF2-40B4-BE49-F238E27FC236}">
                <a16:creationId xmlns:a16="http://schemas.microsoft.com/office/drawing/2014/main" id="{48DF897C-BFD3-4477-ADB5-6C32B48C1C34}"/>
              </a:ext>
            </a:extLst>
          </p:cNvPr>
          <p:cNvSpPr txBox="1"/>
          <p:nvPr/>
        </p:nvSpPr>
        <p:spPr>
          <a:xfrm>
            <a:off x="8050180" y="6367376"/>
            <a:ext cx="3230851" cy="307777"/>
          </a:xfrm>
          <a:prstGeom prst="rect">
            <a:avLst/>
          </a:prstGeom>
          <a:noFill/>
        </p:spPr>
        <p:txBody>
          <a:bodyPr wrap="square" rtlCol="0">
            <a:spAutoFit/>
          </a:bodyPr>
          <a:lstStyle/>
          <a:p>
            <a:r>
              <a:rPr lang="en-US" sz="1400" dirty="0">
                <a:solidFill>
                  <a:schemeClr val="accent6"/>
                </a:solidFill>
                <a:latin typeface="Lato" panose="020F0502020204030203" pitchFamily="34" charset="0"/>
              </a:rPr>
              <a:t>Audrey Menninga, Inv. Spp. Specialist</a:t>
            </a:r>
          </a:p>
        </p:txBody>
      </p:sp>
    </p:spTree>
    <p:extLst>
      <p:ext uri="{BB962C8B-B14F-4D97-AF65-F5344CB8AC3E}">
        <p14:creationId xmlns:p14="http://schemas.microsoft.com/office/powerpoint/2010/main" val="3529951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DAB"/>
        </a:solidFill>
        <a:effectLst/>
      </p:bgPr>
    </p:bg>
    <p:spTree>
      <p:nvGrpSpPr>
        <p:cNvPr id="1" name=""/>
        <p:cNvGrpSpPr/>
        <p:nvPr/>
      </p:nvGrpSpPr>
      <p:grpSpPr>
        <a:xfrm>
          <a:off x="0" y="0"/>
          <a:ext cx="0" cy="0"/>
          <a:chOff x="0" y="0"/>
          <a:chExt cx="0" cy="0"/>
        </a:xfrm>
      </p:grpSpPr>
      <p:pic>
        <p:nvPicPr>
          <p:cNvPr id="46" name="Content Placeholder 6" descr="Background pattern&#10;&#10;Description automatically generated">
            <a:extLst>
              <a:ext uri="{FF2B5EF4-FFF2-40B4-BE49-F238E27FC236}">
                <a16:creationId xmlns:a16="http://schemas.microsoft.com/office/drawing/2014/main" id="{45C3C45A-055E-4668-9113-440F359D94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534" b="15480"/>
          <a:stretch/>
        </p:blipFill>
        <p:spPr>
          <a:xfrm rot="10800000">
            <a:off x="-42020" y="0"/>
            <a:ext cx="12234019" cy="6880361"/>
          </a:xfrm>
          <a:prstGeom prst="rect">
            <a:avLst/>
          </a:prstGeom>
        </p:spPr>
      </p:pic>
      <p:sp>
        <p:nvSpPr>
          <p:cNvPr id="2" name="Title 1">
            <a:extLst>
              <a:ext uri="{FF2B5EF4-FFF2-40B4-BE49-F238E27FC236}">
                <a16:creationId xmlns:a16="http://schemas.microsoft.com/office/drawing/2014/main" id="{6FE89E4A-EC71-4BDC-9925-3DFB523768B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28B814E-B14B-4F7A-9B29-C90006878B87}"/>
              </a:ext>
            </a:extLst>
          </p:cNvPr>
          <p:cNvSpPr>
            <a:spLocks noGrp="1"/>
          </p:cNvSpPr>
          <p:nvPr>
            <p:ph idx="1"/>
          </p:nvPr>
        </p:nvSpPr>
        <p:spPr>
          <a:xfrm>
            <a:off x="413657" y="2047695"/>
            <a:ext cx="6335169" cy="4445180"/>
          </a:xfrm>
        </p:spPr>
        <p:txBody>
          <a:bodyPr>
            <a:normAutofit/>
          </a:bodyPr>
          <a:lstStyle/>
          <a:p>
            <a:pPr marL="0" indent="0">
              <a:buNone/>
            </a:pPr>
            <a:r>
              <a:rPr lang="en-US" sz="3600" b="1" dirty="0">
                <a:latin typeface="Oswald" pitchFamily="2" charset="0"/>
              </a:rPr>
              <a:t>UPDATES…</a:t>
            </a:r>
            <a:endParaRPr lang="en-US" sz="3600" dirty="0">
              <a:latin typeface="Lato" panose="020F0502020204030203" pitchFamily="34" charset="0"/>
            </a:endParaRPr>
          </a:p>
          <a:p>
            <a:pPr marL="0" indent="0">
              <a:buNone/>
            </a:pPr>
            <a:r>
              <a:rPr lang="en-US" sz="2400" dirty="0">
                <a:latin typeface="Lato" panose="020F0502020204030203" pitchFamily="34" charset="0"/>
              </a:rPr>
              <a:t>COVID-19</a:t>
            </a:r>
          </a:p>
          <a:p>
            <a:pPr lvl="1"/>
            <a:r>
              <a:rPr lang="en-US" i="1" dirty="0">
                <a:latin typeface="Lato" panose="020F0502020204030203" pitchFamily="34" charset="0"/>
              </a:rPr>
              <a:t>Go Beyond Beauty </a:t>
            </a:r>
            <a:r>
              <a:rPr lang="en-US" dirty="0">
                <a:latin typeface="Lato" panose="020F0502020204030203" pitchFamily="34" charset="0"/>
              </a:rPr>
              <a:t>Specialist started </a:t>
            </a:r>
            <a:r>
              <a:rPr lang="en-US" strike="sngStrike" dirty="0">
                <a:latin typeface="Lato" panose="020F0502020204030203" pitchFamily="34" charset="0"/>
              </a:rPr>
              <a:t>April</a:t>
            </a:r>
            <a:r>
              <a:rPr lang="en-US" dirty="0">
                <a:latin typeface="Lato" panose="020F0502020204030203" pitchFamily="34" charset="0"/>
              </a:rPr>
              <a:t> September</a:t>
            </a:r>
          </a:p>
          <a:p>
            <a:pPr lvl="1"/>
            <a:r>
              <a:rPr lang="en-US" dirty="0">
                <a:latin typeface="Lato" panose="020F0502020204030203" pitchFamily="34" charset="0"/>
              </a:rPr>
              <a:t>Unexpected potential benefit - people spending more time at home/in their yards?</a:t>
            </a:r>
            <a:endParaRPr lang="en-US" sz="2400" dirty="0">
              <a:latin typeface="Lato" panose="020F0502020204030203" pitchFamily="34" charset="0"/>
            </a:endParaRPr>
          </a:p>
          <a:p>
            <a:pPr marL="0" indent="0">
              <a:buNone/>
            </a:pPr>
            <a:r>
              <a:rPr lang="en-US" sz="2400" dirty="0">
                <a:latin typeface="Lato" panose="020F0502020204030203" pitchFamily="34" charset="0"/>
              </a:rPr>
              <a:t>Advisory Committee created</a:t>
            </a:r>
          </a:p>
          <a:p>
            <a:pPr lvl="1"/>
            <a:r>
              <a:rPr lang="en-US" sz="2000" dirty="0">
                <a:latin typeface="Lato" panose="020F0502020204030203" pitchFamily="34" charset="0"/>
              </a:rPr>
              <a:t>Help guide statewide initiative</a:t>
            </a:r>
          </a:p>
          <a:p>
            <a:pPr lvl="1"/>
            <a:r>
              <a:rPr lang="en-US" sz="2000" dirty="0">
                <a:latin typeface="Lato" panose="020F0502020204030203" pitchFamily="34" charset="0"/>
              </a:rPr>
              <a:t>CISMAs, garden professionals &amp; Stewardship Network</a:t>
            </a:r>
          </a:p>
          <a:p>
            <a:pPr lvl="1"/>
            <a:endParaRPr lang="en-US" sz="2000" dirty="0">
              <a:latin typeface="Lato" panose="020F0502020204030203" pitchFamily="34" charset="0"/>
            </a:endParaRPr>
          </a:p>
          <a:p>
            <a:pPr lvl="1"/>
            <a:endParaRPr lang="en-US" dirty="0"/>
          </a:p>
        </p:txBody>
      </p:sp>
      <p:pic>
        <p:nvPicPr>
          <p:cNvPr id="4" name="Content Placeholder 8" descr="Text&#10;&#10;Description automatically generated">
            <a:extLst>
              <a:ext uri="{FF2B5EF4-FFF2-40B4-BE49-F238E27FC236}">
                <a16:creationId xmlns:a16="http://schemas.microsoft.com/office/drawing/2014/main" id="{5C34206B-214D-4867-AECF-518C17ADA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1792941"/>
          </a:xfrm>
          <a:prstGeom prst="rect">
            <a:avLst/>
          </a:prstGeom>
        </p:spPr>
      </p:pic>
      <p:pic>
        <p:nvPicPr>
          <p:cNvPr id="33" name="Picture 32">
            <a:extLst>
              <a:ext uri="{FF2B5EF4-FFF2-40B4-BE49-F238E27FC236}">
                <a16:creationId xmlns:a16="http://schemas.microsoft.com/office/drawing/2014/main" id="{F6A350C8-6598-4337-8D26-EF60E87525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0801" b="9231"/>
          <a:stretch/>
        </p:blipFill>
        <p:spPr>
          <a:xfrm>
            <a:off x="6940921" y="1969308"/>
            <a:ext cx="2609939" cy="1173867"/>
          </a:xfrm>
          <a:prstGeom prst="rect">
            <a:avLst/>
          </a:prstGeom>
        </p:spPr>
      </p:pic>
      <p:pic>
        <p:nvPicPr>
          <p:cNvPr id="41" name="Picture 40" descr="A close up of a flower garden&#10;&#10;Description automatically generated">
            <a:extLst>
              <a:ext uri="{FF2B5EF4-FFF2-40B4-BE49-F238E27FC236}">
                <a16:creationId xmlns:a16="http://schemas.microsoft.com/office/drawing/2014/main" id="{6A983E62-068D-4633-B615-6E7E4DF1CE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24539" y="1946269"/>
            <a:ext cx="2358196" cy="3144261"/>
          </a:xfrm>
          <a:prstGeom prst="rect">
            <a:avLst/>
          </a:prstGeom>
        </p:spPr>
      </p:pic>
      <p:pic>
        <p:nvPicPr>
          <p:cNvPr id="43" name="Picture 42" descr="A small bird perched on a flower&#10;&#10;Description automatically generated">
            <a:extLst>
              <a:ext uri="{FF2B5EF4-FFF2-40B4-BE49-F238E27FC236}">
                <a16:creationId xmlns:a16="http://schemas.microsoft.com/office/drawing/2014/main" id="{62F74C84-4D14-47EB-AC07-0CF68AD65B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0921" y="3210001"/>
            <a:ext cx="2609939" cy="3479919"/>
          </a:xfrm>
          <a:prstGeom prst="rect">
            <a:avLst/>
          </a:prstGeom>
        </p:spPr>
      </p:pic>
      <p:pic>
        <p:nvPicPr>
          <p:cNvPr id="45" name="Picture 44" descr="A close up of a flower garden&#10;&#10;Description automatically generated">
            <a:extLst>
              <a:ext uri="{FF2B5EF4-FFF2-40B4-BE49-F238E27FC236}">
                <a16:creationId xmlns:a16="http://schemas.microsoft.com/office/drawing/2014/main" id="{C24F6347-C9EC-44B5-9C71-E8CE7F6DB1F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1398"/>
          <a:stretch/>
        </p:blipFill>
        <p:spPr>
          <a:xfrm>
            <a:off x="9624540" y="5192783"/>
            <a:ext cx="2358196" cy="1497137"/>
          </a:xfrm>
          <a:prstGeom prst="rect">
            <a:avLst/>
          </a:prstGeom>
        </p:spPr>
      </p:pic>
    </p:spTree>
    <p:extLst>
      <p:ext uri="{BB962C8B-B14F-4D97-AF65-F5344CB8AC3E}">
        <p14:creationId xmlns:p14="http://schemas.microsoft.com/office/powerpoint/2010/main" val="2807480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DAB"/>
        </a:solidFill>
        <a:effectLst/>
      </p:bgPr>
    </p:bg>
    <p:spTree>
      <p:nvGrpSpPr>
        <p:cNvPr id="1" name=""/>
        <p:cNvGrpSpPr/>
        <p:nvPr/>
      </p:nvGrpSpPr>
      <p:grpSpPr>
        <a:xfrm>
          <a:off x="0" y="0"/>
          <a:ext cx="0" cy="0"/>
          <a:chOff x="0" y="0"/>
          <a:chExt cx="0" cy="0"/>
        </a:xfrm>
      </p:grpSpPr>
      <p:pic>
        <p:nvPicPr>
          <p:cNvPr id="30" name="Content Placeholder 6" descr="Background pattern&#10;&#10;Description automatically generated">
            <a:extLst>
              <a:ext uri="{FF2B5EF4-FFF2-40B4-BE49-F238E27FC236}">
                <a16:creationId xmlns:a16="http://schemas.microsoft.com/office/drawing/2014/main" id="{B69FF1AE-2C6C-4AC1-98F5-5D1C3BA484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534" b="15480"/>
          <a:stretch/>
        </p:blipFill>
        <p:spPr>
          <a:xfrm rot="10800000">
            <a:off x="-42020" y="0"/>
            <a:ext cx="12234019" cy="6880361"/>
          </a:xfrm>
          <a:prstGeom prst="rect">
            <a:avLst/>
          </a:prstGeom>
        </p:spPr>
      </p:pic>
      <p:sp>
        <p:nvSpPr>
          <p:cNvPr id="2" name="Title 1">
            <a:extLst>
              <a:ext uri="{FF2B5EF4-FFF2-40B4-BE49-F238E27FC236}">
                <a16:creationId xmlns:a16="http://schemas.microsoft.com/office/drawing/2014/main" id="{95D9A4E4-2328-4710-B1E4-14DCDDDBD746}"/>
              </a:ext>
            </a:extLst>
          </p:cNvPr>
          <p:cNvSpPr>
            <a:spLocks noGrp="1"/>
          </p:cNvSpPr>
          <p:nvPr>
            <p:ph type="title"/>
          </p:nvPr>
        </p:nvSpPr>
        <p:spPr>
          <a:xfrm>
            <a:off x="0" y="1530231"/>
            <a:ext cx="10515600" cy="1325563"/>
          </a:xfrm>
        </p:spPr>
        <p:txBody>
          <a:bodyPr>
            <a:normAutofit/>
          </a:bodyPr>
          <a:lstStyle/>
          <a:p>
            <a:r>
              <a:rPr lang="en-US" sz="3600" b="1" dirty="0">
                <a:latin typeface="Oswald" pitchFamily="2" charset="0"/>
              </a:rPr>
              <a:t>THE 2019 CLUB…</a:t>
            </a:r>
          </a:p>
        </p:txBody>
      </p:sp>
      <p:pic>
        <p:nvPicPr>
          <p:cNvPr id="16" name="Content Placeholder 8" descr="Text&#10;&#10;Description automatically generated">
            <a:extLst>
              <a:ext uri="{FF2B5EF4-FFF2-40B4-BE49-F238E27FC236}">
                <a16:creationId xmlns:a16="http://schemas.microsoft.com/office/drawing/2014/main" id="{DDD51291-52B0-428F-B041-97DF9FCFBE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21" y="-22554"/>
            <a:ext cx="12234020" cy="1797113"/>
          </a:xfrm>
          <a:prstGeom prst="rect">
            <a:avLst/>
          </a:prstGeom>
        </p:spPr>
      </p:pic>
      <p:pic>
        <p:nvPicPr>
          <p:cNvPr id="23" name="Picture 22" descr="Graphical user interface, text, application, email&#10;&#10;Description automatically generated">
            <a:extLst>
              <a:ext uri="{FF2B5EF4-FFF2-40B4-BE49-F238E27FC236}">
                <a16:creationId xmlns:a16="http://schemas.microsoft.com/office/drawing/2014/main" id="{963DB8B4-A641-4D29-8D7B-E32A2878D7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3678" y="2591673"/>
            <a:ext cx="5865285" cy="4052477"/>
          </a:xfrm>
          <a:prstGeom prst="rect">
            <a:avLst/>
          </a:prstGeom>
        </p:spPr>
      </p:pic>
      <p:pic>
        <p:nvPicPr>
          <p:cNvPr id="28" name="Picture 27" descr="Graphical user interface, text, application&#10;&#10;Description automatically generated">
            <a:extLst>
              <a:ext uri="{FF2B5EF4-FFF2-40B4-BE49-F238E27FC236}">
                <a16:creationId xmlns:a16="http://schemas.microsoft.com/office/drawing/2014/main" id="{399EB000-9C7D-47CA-8877-50E2D71AE1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58" y="2591674"/>
            <a:ext cx="5865285" cy="4052477"/>
          </a:xfrm>
          <a:prstGeom prst="rect">
            <a:avLst/>
          </a:prstGeom>
        </p:spPr>
      </p:pic>
    </p:spTree>
    <p:extLst>
      <p:ext uri="{BB962C8B-B14F-4D97-AF65-F5344CB8AC3E}">
        <p14:creationId xmlns:p14="http://schemas.microsoft.com/office/powerpoint/2010/main" val="668026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descr="Background pattern&#10;&#10;Description automatically generated">
            <a:extLst>
              <a:ext uri="{FF2B5EF4-FFF2-40B4-BE49-F238E27FC236}">
                <a16:creationId xmlns:a16="http://schemas.microsoft.com/office/drawing/2014/main" id="{E290CA37-E833-403C-B57D-97083F8AB4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534" b="15480"/>
          <a:stretch/>
        </p:blipFill>
        <p:spPr>
          <a:xfrm rot="10800000">
            <a:off x="-42020" y="0"/>
            <a:ext cx="12234019" cy="6880361"/>
          </a:xfrm>
          <a:prstGeom prst="rect">
            <a:avLst/>
          </a:prstGeom>
        </p:spPr>
      </p:pic>
      <p:sp>
        <p:nvSpPr>
          <p:cNvPr id="2" name="Title 1">
            <a:extLst>
              <a:ext uri="{FF2B5EF4-FFF2-40B4-BE49-F238E27FC236}">
                <a16:creationId xmlns:a16="http://schemas.microsoft.com/office/drawing/2014/main" id="{95D9A4E4-2328-4710-B1E4-14DCDDDBD746}"/>
              </a:ext>
            </a:extLst>
          </p:cNvPr>
          <p:cNvSpPr>
            <a:spLocks noGrp="1"/>
          </p:cNvSpPr>
          <p:nvPr>
            <p:ph type="title"/>
          </p:nvPr>
        </p:nvSpPr>
        <p:spPr>
          <a:xfrm>
            <a:off x="137248" y="1670938"/>
            <a:ext cx="10515600" cy="1325563"/>
          </a:xfrm>
        </p:spPr>
        <p:txBody>
          <a:bodyPr>
            <a:normAutofit/>
          </a:bodyPr>
          <a:lstStyle/>
          <a:p>
            <a:r>
              <a:rPr lang="en-US" sz="3600" b="1" dirty="0">
                <a:latin typeface="Oswald" pitchFamily="2" charset="0"/>
              </a:rPr>
              <a:t>IS JOINED BY…</a:t>
            </a:r>
          </a:p>
        </p:txBody>
      </p:sp>
      <p:pic>
        <p:nvPicPr>
          <p:cNvPr id="6" name="Picture 20" descr="Bioconcentric, yellow butterfly">
            <a:extLst>
              <a:ext uri="{FF2B5EF4-FFF2-40B4-BE49-F238E27FC236}">
                <a16:creationId xmlns:a16="http://schemas.microsoft.com/office/drawing/2014/main" id="{FED6DBE5-C546-461E-AC66-FF7DC5A851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2281" y="2163729"/>
            <a:ext cx="2305481" cy="10602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Black Cap Farm Native Plant Nursery, yellow butterfly">
            <a:extLst>
              <a:ext uri="{FF2B5EF4-FFF2-40B4-BE49-F238E27FC236}">
                <a16:creationId xmlns:a16="http://schemas.microsoft.com/office/drawing/2014/main" id="{937DDE65-064E-4B57-9E26-C53C068F59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353" y="2095480"/>
            <a:ext cx="1912548" cy="106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8">
            <a:extLst>
              <a:ext uri="{FF2B5EF4-FFF2-40B4-BE49-F238E27FC236}">
                <a16:creationId xmlns:a16="http://schemas.microsoft.com/office/drawing/2014/main" id="{67CDF932-58AF-4DD3-ADEF-36BC924EDF3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55883" y="3308935"/>
            <a:ext cx="1389530" cy="13895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a:extLst>
              <a:ext uri="{FF2B5EF4-FFF2-40B4-BE49-F238E27FC236}">
                <a16:creationId xmlns:a16="http://schemas.microsoft.com/office/drawing/2014/main" id="{36C41C3D-BE81-45EC-BB30-A978923A0A6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9814" y="3532256"/>
            <a:ext cx="1671471" cy="11961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0">
            <a:extLst>
              <a:ext uri="{FF2B5EF4-FFF2-40B4-BE49-F238E27FC236}">
                <a16:creationId xmlns:a16="http://schemas.microsoft.com/office/drawing/2014/main" id="{D4493EC7-B453-4B7A-AB1C-A3CABFAB4BB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54318" y="3306213"/>
            <a:ext cx="1392252" cy="1392252"/>
          </a:xfrm>
          <a:prstGeom prst="rect">
            <a:avLst/>
          </a:prstGeom>
          <a:noFill/>
          <a:extLst>
            <a:ext uri="{909E8E84-426E-40DD-AFC4-6F175D3DCCD1}">
              <a14:hiddenFill xmlns:a14="http://schemas.microsoft.com/office/drawing/2010/main">
                <a:solidFill>
                  <a:srgbClr val="FFFFFF"/>
                </a:solidFill>
              </a14:hiddenFill>
            </a:ext>
          </a:extLst>
        </p:spPr>
      </p:pic>
      <p:pic>
        <p:nvPicPr>
          <p:cNvPr id="26" name="Content Placeholder 8" descr="Text&#10;&#10;Description automatically generated">
            <a:extLst>
              <a:ext uri="{FF2B5EF4-FFF2-40B4-BE49-F238E27FC236}">
                <a16:creationId xmlns:a16="http://schemas.microsoft.com/office/drawing/2014/main" id="{1284CD3B-F801-4D01-9C36-840502BA0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020" y="0"/>
            <a:ext cx="12220372" cy="1797113"/>
          </a:xfrm>
          <a:prstGeom prst="rect">
            <a:avLst/>
          </a:prstGeom>
        </p:spPr>
      </p:pic>
      <p:sp>
        <p:nvSpPr>
          <p:cNvPr id="30" name="TextBox 29">
            <a:extLst>
              <a:ext uri="{FF2B5EF4-FFF2-40B4-BE49-F238E27FC236}">
                <a16:creationId xmlns:a16="http://schemas.microsoft.com/office/drawing/2014/main" id="{3836CB87-3B6D-405D-AD71-1E0848D2B513}"/>
              </a:ext>
            </a:extLst>
          </p:cNvPr>
          <p:cNvSpPr txBox="1"/>
          <p:nvPr/>
        </p:nvSpPr>
        <p:spPr>
          <a:xfrm>
            <a:off x="374965" y="2844491"/>
            <a:ext cx="5894874" cy="359688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11 New Participants in 2020</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2 N</a:t>
            </a:r>
            <a:r>
              <a:rPr kumimoji="0" lang="en-US" sz="2400" b="0" i="0" u="none" strike="noStrike" kern="1200" cap="none" spc="0" normalizeH="0" baseline="0" noProof="0" dirty="0" err="1">
                <a:ln>
                  <a:noFill/>
                </a:ln>
                <a:solidFill>
                  <a:prstClr val="black"/>
                </a:solidFill>
                <a:effectLst/>
                <a:uLnTx/>
                <a:uFillTx/>
                <a:latin typeface="Lato" panose="020F0502020204030203" pitchFamily="34" charset="0"/>
                <a:ea typeface="+mn-ea"/>
                <a:cs typeface="+mn-cs"/>
              </a:rPr>
              <a:t>urseries</a:t>
            </a:r>
            <a:endPar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Both sell 20+ native species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3 Landscaper/Garden Professionals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6 Community Participants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1 Organization</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2 </a:t>
            </a:r>
            <a:r>
              <a:rPr kumimoji="0" lang="en-US" sz="2400" b="0" i="0" u="none" strike="noStrike" kern="1200" cap="none" spc="0" normalizeH="0" baseline="0" noProof="0" dirty="0">
                <a:ln>
                  <a:noFill/>
                </a:ln>
                <a:solidFill>
                  <a:prstClr val="black"/>
                </a:solidFill>
                <a:effectLst/>
                <a:highlight>
                  <a:srgbClr val="FFFF00"/>
                </a:highlight>
                <a:uLnTx/>
                <a:uFillTx/>
                <a:latin typeface="Lato" panose="020F0502020204030203" pitchFamily="34" charset="0"/>
                <a:ea typeface="+mn-ea"/>
                <a:cs typeface="+mn-cs"/>
              </a:rPr>
              <a:t>Gold Level</a:t>
            </a:r>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 Participants</a:t>
            </a:r>
          </a:p>
          <a:p>
            <a:pPr marL="0" marR="0" lvl="0" indent="0" algn="l" defTabSz="914400" rtl="0" eaLnBrk="1" fontAlgn="auto" latinLnBrk="0" hangingPunct="1">
              <a:lnSpc>
                <a:spcPct val="90000"/>
              </a:lnSpc>
              <a:spcBef>
                <a:spcPts val="5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54 Participants Total</a:t>
            </a:r>
          </a:p>
          <a:p>
            <a:pPr marL="0" marR="0" lvl="0" indent="0" algn="l" defTabSz="914400" rtl="0" eaLnBrk="1" fontAlgn="auto" latinLnBrk="0" hangingPunct="1">
              <a:lnSpc>
                <a:spcPct val="90000"/>
              </a:lnSpc>
              <a:spcBef>
                <a:spcPts val="5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p:txBody>
      </p:sp>
      <p:pic>
        <p:nvPicPr>
          <p:cNvPr id="32" name="Picture 31" descr="A close up of a green plant&#10;&#10;Description automatically generated">
            <a:extLst>
              <a:ext uri="{FF2B5EF4-FFF2-40B4-BE49-F238E27FC236}">
                <a16:creationId xmlns:a16="http://schemas.microsoft.com/office/drawing/2014/main" id="{95F66A8B-EE3D-41A9-AE29-149E373649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3232" y="4892862"/>
            <a:ext cx="2797843" cy="1601005"/>
          </a:xfrm>
          <a:prstGeom prst="rect">
            <a:avLst/>
          </a:prstGeom>
        </p:spPr>
      </p:pic>
      <p:pic>
        <p:nvPicPr>
          <p:cNvPr id="35" name="Picture 34" descr="A green plant in a garden&#10;&#10;Description automatically generated">
            <a:extLst>
              <a:ext uri="{FF2B5EF4-FFF2-40B4-BE49-F238E27FC236}">
                <a16:creationId xmlns:a16="http://schemas.microsoft.com/office/drawing/2014/main" id="{9E6DB854-5105-4F40-992A-5FAD7B4DFB1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3977" r="6997"/>
          <a:stretch/>
        </p:blipFill>
        <p:spPr>
          <a:xfrm rot="5400000">
            <a:off x="5737985" y="4919265"/>
            <a:ext cx="1601005" cy="1525731"/>
          </a:xfrm>
          <a:prstGeom prst="rect">
            <a:avLst/>
          </a:prstGeom>
        </p:spPr>
      </p:pic>
      <p:pic>
        <p:nvPicPr>
          <p:cNvPr id="37" name="Picture 36" descr="Mason Brock">
            <a:extLst>
              <a:ext uri="{FF2B5EF4-FFF2-40B4-BE49-F238E27FC236}">
                <a16:creationId xmlns:a16="http://schemas.microsoft.com/office/drawing/2014/main" id="{FEB3D591-30DB-42B4-A7F9-CEC2AB86DC8B}"/>
              </a:ext>
              <a:ext uri="{C183D7F6-B498-43B3-948B-1728B52AA6E4}">
                <adec:decorative xmlns:adec="http://schemas.microsoft.com/office/drawing/2017/decorative" val="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62954" y="4905829"/>
            <a:ext cx="1143575" cy="1601005"/>
          </a:xfrm>
          <a:prstGeom prst="rect">
            <a:avLst/>
          </a:prstGeom>
        </p:spPr>
      </p:pic>
    </p:spTree>
    <p:extLst>
      <p:ext uri="{BB962C8B-B14F-4D97-AF65-F5344CB8AC3E}">
        <p14:creationId xmlns:p14="http://schemas.microsoft.com/office/powerpoint/2010/main" val="711980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DAB"/>
        </a:solidFill>
        <a:effectLst/>
      </p:bgPr>
    </p:bg>
    <p:spTree>
      <p:nvGrpSpPr>
        <p:cNvPr id="1" name=""/>
        <p:cNvGrpSpPr/>
        <p:nvPr/>
      </p:nvGrpSpPr>
      <p:grpSpPr>
        <a:xfrm>
          <a:off x="0" y="0"/>
          <a:ext cx="0" cy="0"/>
          <a:chOff x="0" y="0"/>
          <a:chExt cx="0" cy="0"/>
        </a:xfrm>
      </p:grpSpPr>
      <p:pic>
        <p:nvPicPr>
          <p:cNvPr id="22" name="Content Placeholder 6" descr="Background pattern&#10;&#10;Description automatically generated">
            <a:extLst>
              <a:ext uri="{FF2B5EF4-FFF2-40B4-BE49-F238E27FC236}">
                <a16:creationId xmlns:a16="http://schemas.microsoft.com/office/drawing/2014/main" id="{AAE3DD52-46B7-4801-8A3E-B634AC44BC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534" b="15480"/>
          <a:stretch/>
        </p:blipFill>
        <p:spPr>
          <a:xfrm rot="10800000">
            <a:off x="-42020" y="0"/>
            <a:ext cx="12234019" cy="6880361"/>
          </a:xfrm>
          <a:prstGeom prst="rect">
            <a:avLst/>
          </a:prstGeom>
        </p:spPr>
      </p:pic>
      <p:sp>
        <p:nvSpPr>
          <p:cNvPr id="2" name="Title 1">
            <a:extLst>
              <a:ext uri="{FF2B5EF4-FFF2-40B4-BE49-F238E27FC236}">
                <a16:creationId xmlns:a16="http://schemas.microsoft.com/office/drawing/2014/main" id="{6FE89E4A-EC71-4BDC-9925-3DFB523768B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28B814E-B14B-4F7A-9B29-C90006878B87}"/>
              </a:ext>
            </a:extLst>
          </p:cNvPr>
          <p:cNvSpPr>
            <a:spLocks noGrp="1"/>
          </p:cNvSpPr>
          <p:nvPr>
            <p:ph idx="1"/>
          </p:nvPr>
        </p:nvSpPr>
        <p:spPr>
          <a:xfrm>
            <a:off x="3521122" y="2566393"/>
            <a:ext cx="8493458" cy="4025474"/>
          </a:xfrm>
        </p:spPr>
        <p:txBody>
          <a:bodyPr numCol="1">
            <a:normAutofit fontScale="77500" lnSpcReduction="20000"/>
          </a:bodyPr>
          <a:lstStyle/>
          <a:p>
            <a:pPr marL="0" indent="0">
              <a:buNone/>
            </a:pPr>
            <a:r>
              <a:rPr lang="en-US" sz="3400" dirty="0">
                <a:latin typeface="Lato" panose="020F0502020204030203" pitchFamily="34" charset="0"/>
              </a:rPr>
              <a:t>Statewide Initiative – </a:t>
            </a:r>
            <a:r>
              <a:rPr lang="en-US" sz="3400" i="1" u="sng" dirty="0">
                <a:latin typeface="Lato" panose="020F0502020204030203" pitchFamily="34" charset="0"/>
              </a:rPr>
              <a:t>Helping Michigan Go Beyond Beauty</a:t>
            </a:r>
          </a:p>
          <a:p>
            <a:r>
              <a:rPr lang="en-US" sz="3100" dirty="0">
                <a:latin typeface="Lato" panose="020F0502020204030203" pitchFamily="34" charset="0"/>
              </a:rPr>
              <a:t>Goals</a:t>
            </a:r>
          </a:p>
          <a:p>
            <a:pPr lvl="1"/>
            <a:r>
              <a:rPr lang="en-US" sz="2600" dirty="0">
                <a:latin typeface="Lato" panose="020F0502020204030203" pitchFamily="34" charset="0"/>
              </a:rPr>
              <a:t>Expand existing program</a:t>
            </a:r>
          </a:p>
          <a:p>
            <a:pPr lvl="1"/>
            <a:r>
              <a:rPr lang="en-US" sz="2600" dirty="0">
                <a:latin typeface="Lato" panose="020F0502020204030203" pitchFamily="34" charset="0"/>
              </a:rPr>
              <a:t>Establish regional hubs</a:t>
            </a:r>
          </a:p>
          <a:p>
            <a:r>
              <a:rPr lang="en-US" sz="3100" dirty="0">
                <a:latin typeface="Lato" panose="020F0502020204030203" pitchFamily="34" charset="0"/>
              </a:rPr>
              <a:t>What it will look like</a:t>
            </a:r>
          </a:p>
          <a:p>
            <a:pPr lvl="1"/>
            <a:r>
              <a:rPr lang="en-US" sz="2600" dirty="0">
                <a:latin typeface="Lato" panose="020F0502020204030203" pitchFamily="34" charset="0"/>
              </a:rPr>
              <a:t>Year 1: Strengthen program at home</a:t>
            </a:r>
          </a:p>
          <a:p>
            <a:pPr lvl="2"/>
            <a:r>
              <a:rPr lang="en-US" sz="2300" dirty="0">
                <a:latin typeface="Lato" panose="020F0502020204030203" pitchFamily="34" charset="0"/>
              </a:rPr>
              <a:t>Building relationships</a:t>
            </a:r>
          </a:p>
          <a:p>
            <a:pPr lvl="2"/>
            <a:r>
              <a:rPr lang="en-US" sz="2300" dirty="0">
                <a:latin typeface="Lato" panose="020F0502020204030203" pitchFamily="34" charset="0"/>
              </a:rPr>
              <a:t>Approach potential hubs</a:t>
            </a:r>
          </a:p>
          <a:p>
            <a:pPr lvl="2"/>
            <a:r>
              <a:rPr lang="en-US" sz="2300" dirty="0">
                <a:latin typeface="Lato" panose="020F0502020204030203" pitchFamily="34" charset="0"/>
              </a:rPr>
              <a:t>Prepare for statewide expansion</a:t>
            </a:r>
          </a:p>
          <a:p>
            <a:pPr lvl="1"/>
            <a:r>
              <a:rPr lang="en-US" sz="2600" dirty="0">
                <a:latin typeface="Lato" panose="020F0502020204030203" pitchFamily="34" charset="0"/>
              </a:rPr>
              <a:t>Years 2 &amp; 3: Statewide rollout</a:t>
            </a:r>
          </a:p>
          <a:p>
            <a:pPr lvl="2"/>
            <a:r>
              <a:rPr lang="en-US" sz="2300" dirty="0">
                <a:latin typeface="Lato" panose="020F0502020204030203" pitchFamily="34" charset="0"/>
              </a:rPr>
              <a:t>Establish &amp; empower regional hubs</a:t>
            </a:r>
          </a:p>
          <a:p>
            <a:pPr lvl="2"/>
            <a:r>
              <a:rPr lang="en-US" sz="2300" dirty="0">
                <a:latin typeface="Lato" panose="020F0502020204030203" pitchFamily="34" charset="0"/>
              </a:rPr>
              <a:t>Statewide meetings</a:t>
            </a:r>
          </a:p>
          <a:p>
            <a:pPr marL="0" indent="0">
              <a:buNone/>
            </a:pPr>
            <a:r>
              <a:rPr lang="en-US" sz="3400" dirty="0">
                <a:latin typeface="Lato" panose="020F0502020204030203" pitchFamily="34" charset="0"/>
              </a:rPr>
              <a:t>GBB Spring Meeting TBD</a:t>
            </a:r>
          </a:p>
        </p:txBody>
      </p:sp>
      <p:pic>
        <p:nvPicPr>
          <p:cNvPr id="4" name="Content Placeholder 8" descr="Text&#10;&#10;Description automatically generated">
            <a:extLst>
              <a:ext uri="{FF2B5EF4-FFF2-40B4-BE49-F238E27FC236}">
                <a16:creationId xmlns:a16="http://schemas.microsoft.com/office/drawing/2014/main" id="{5C34206B-214D-4867-AECF-518C17ADA4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9" y="-34989"/>
            <a:ext cx="12193399" cy="1793146"/>
          </a:xfrm>
          <a:prstGeom prst="rect">
            <a:avLst/>
          </a:prstGeom>
        </p:spPr>
      </p:pic>
      <p:sp>
        <p:nvSpPr>
          <p:cNvPr id="11" name="TextBox 10">
            <a:extLst>
              <a:ext uri="{FF2B5EF4-FFF2-40B4-BE49-F238E27FC236}">
                <a16:creationId xmlns:a16="http://schemas.microsoft.com/office/drawing/2014/main" id="{679F78CE-ABA5-4B33-8944-4F5AF99F126F}"/>
              </a:ext>
            </a:extLst>
          </p:cNvPr>
          <p:cNvSpPr txBox="1"/>
          <p:nvPr/>
        </p:nvSpPr>
        <p:spPr>
          <a:xfrm>
            <a:off x="308765" y="1930891"/>
            <a:ext cx="707658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Oswald" pitchFamily="2" charset="0"/>
                <a:ea typeface="+mn-ea"/>
                <a:cs typeface="+mn-cs"/>
              </a:rPr>
              <a:t>FUTURE PLANS…</a:t>
            </a:r>
            <a:endParaRPr kumimoji="0" lang="en-US" sz="36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p:txBody>
      </p:sp>
      <p:pic>
        <p:nvPicPr>
          <p:cNvPr id="15" name="Picture 14">
            <a:extLst>
              <a:ext uri="{FF2B5EF4-FFF2-40B4-BE49-F238E27FC236}">
                <a16:creationId xmlns:a16="http://schemas.microsoft.com/office/drawing/2014/main" id="{ABEB69CB-798C-4C14-B3AF-C73E2EA8478D}"/>
              </a:ext>
            </a:extLst>
          </p:cNvPr>
          <p:cNvPicPr>
            <a:picLocks noChangeAspect="1"/>
          </p:cNvPicPr>
          <p:nvPr/>
        </p:nvPicPr>
        <p:blipFill>
          <a:blip r:embed="rId4"/>
          <a:stretch>
            <a:fillRect/>
          </a:stretch>
        </p:blipFill>
        <p:spPr>
          <a:xfrm>
            <a:off x="308765" y="2981340"/>
            <a:ext cx="2871163" cy="3464685"/>
          </a:xfrm>
          <a:prstGeom prst="rect">
            <a:avLst/>
          </a:prstGeom>
        </p:spPr>
      </p:pic>
      <p:pic>
        <p:nvPicPr>
          <p:cNvPr id="1032" name="Picture 8" descr="Michigan Mapclean Teal Clip Art">
            <a:extLst>
              <a:ext uri="{FF2B5EF4-FFF2-40B4-BE49-F238E27FC236}">
                <a16:creationId xmlns:a16="http://schemas.microsoft.com/office/drawing/2014/main" id="{6B7A8F30-5490-4354-9152-83DBB5E2B5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5365" y="3158040"/>
            <a:ext cx="2828925" cy="2628900"/>
          </a:xfrm>
          <a:prstGeom prst="rect">
            <a:avLst/>
          </a:prstGeom>
          <a:noFill/>
        </p:spPr>
      </p:pic>
      <p:pic>
        <p:nvPicPr>
          <p:cNvPr id="21" name="Picture 20">
            <a:extLst>
              <a:ext uri="{FF2B5EF4-FFF2-40B4-BE49-F238E27FC236}">
                <a16:creationId xmlns:a16="http://schemas.microsoft.com/office/drawing/2014/main" id="{CA07D3C7-F48A-4CC5-A0DB-FEBCD46A3F22}"/>
              </a:ext>
            </a:extLst>
          </p:cNvPr>
          <p:cNvPicPr>
            <a:picLocks noChangeAspect="1"/>
          </p:cNvPicPr>
          <p:nvPr/>
        </p:nvPicPr>
        <p:blipFill>
          <a:blip r:embed="rId6"/>
          <a:stretch>
            <a:fillRect/>
          </a:stretch>
        </p:blipFill>
        <p:spPr>
          <a:xfrm rot="21316149">
            <a:off x="8979447" y="4555527"/>
            <a:ext cx="1424654" cy="1937348"/>
          </a:xfrm>
          <a:prstGeom prst="rect">
            <a:avLst/>
          </a:prstGeom>
        </p:spPr>
      </p:pic>
      <p:pic>
        <p:nvPicPr>
          <p:cNvPr id="1038" name="Picture 14" descr="Picture">
            <a:extLst>
              <a:ext uri="{FF2B5EF4-FFF2-40B4-BE49-F238E27FC236}">
                <a16:creationId xmlns:a16="http://schemas.microsoft.com/office/drawing/2014/main" id="{E2A7040B-7E10-467F-9004-4318BEB5CF2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679395">
            <a:off x="9890755" y="5916820"/>
            <a:ext cx="2090806" cy="543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32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68E3647-7A1A-4813-B4F8-4993D9BD8EB0}"/>
              </a:ext>
            </a:extLst>
          </p:cNvPr>
          <p:cNvPicPr>
            <a:picLocks noChangeAspect="1"/>
          </p:cNvPicPr>
          <p:nvPr/>
        </p:nvPicPr>
        <p:blipFill rotWithShape="1">
          <a:blip r:embed="rId2">
            <a:alphaModFix amt="50000"/>
          </a:blip>
          <a:srcRect t="15413"/>
          <a:stretch/>
        </p:blipFill>
        <p:spPr>
          <a:xfrm>
            <a:off x="20" y="1"/>
            <a:ext cx="12191980" cy="6857999"/>
          </a:xfrm>
          <a:prstGeom prst="rect">
            <a:avLst/>
          </a:prstGeom>
        </p:spPr>
      </p:pic>
      <p:sp>
        <p:nvSpPr>
          <p:cNvPr id="7" name="Title 6">
            <a:extLst>
              <a:ext uri="{FF2B5EF4-FFF2-40B4-BE49-F238E27FC236}">
                <a16:creationId xmlns:a16="http://schemas.microsoft.com/office/drawing/2014/main" id="{9679AF7B-8EC6-421E-B8F4-E9330937C605}"/>
              </a:ext>
            </a:extLst>
          </p:cNvPr>
          <p:cNvSpPr>
            <a:spLocks noGrp="1"/>
          </p:cNvSpPr>
          <p:nvPr>
            <p:ph type="ctrTitle"/>
          </p:nvPr>
        </p:nvSpPr>
        <p:spPr>
          <a:xfrm>
            <a:off x="1524000" y="1122362"/>
            <a:ext cx="9144000" cy="2900518"/>
          </a:xfrm>
        </p:spPr>
        <p:txBody>
          <a:bodyPr>
            <a:normAutofit/>
          </a:bodyPr>
          <a:lstStyle/>
          <a:p>
            <a:r>
              <a:rPr lang="en-US" sz="6000" b="1" dirty="0">
                <a:solidFill>
                  <a:srgbClr val="FFFFFF"/>
                </a:solidFill>
              </a:rPr>
              <a:t>BREAK!</a:t>
            </a:r>
          </a:p>
        </p:txBody>
      </p:sp>
      <p:sp>
        <p:nvSpPr>
          <p:cNvPr id="8" name="Subtitle 7">
            <a:extLst>
              <a:ext uri="{FF2B5EF4-FFF2-40B4-BE49-F238E27FC236}">
                <a16:creationId xmlns:a16="http://schemas.microsoft.com/office/drawing/2014/main" id="{41E4A294-49CD-4655-A5DA-B2A4118B58AD}"/>
              </a:ext>
            </a:extLst>
          </p:cNvPr>
          <p:cNvSpPr>
            <a:spLocks noGrp="1"/>
          </p:cNvSpPr>
          <p:nvPr>
            <p:ph type="subTitle" idx="1"/>
          </p:nvPr>
        </p:nvSpPr>
        <p:spPr>
          <a:xfrm>
            <a:off x="1524000" y="4159404"/>
            <a:ext cx="9144000" cy="1784196"/>
          </a:xfrm>
        </p:spPr>
        <p:txBody>
          <a:bodyPr>
            <a:normAutofit lnSpcReduction="10000"/>
          </a:bodyPr>
          <a:lstStyle/>
          <a:p>
            <a:r>
              <a:rPr lang="en-US" sz="4000" dirty="0">
                <a:solidFill>
                  <a:srgbClr val="FFFFFF"/>
                </a:solidFill>
              </a:rPr>
              <a:t>5 minutes</a:t>
            </a:r>
          </a:p>
          <a:p>
            <a:endParaRPr lang="en-US" dirty="0">
              <a:solidFill>
                <a:srgbClr val="FFFFFF"/>
              </a:solidFill>
            </a:endParaRPr>
          </a:p>
          <a:p>
            <a:r>
              <a:rPr lang="en-US" dirty="0">
                <a:solidFill>
                  <a:srgbClr val="FFFFFF"/>
                </a:solidFill>
              </a:rPr>
              <a:t>Small group activity next!</a:t>
            </a:r>
          </a:p>
        </p:txBody>
      </p:sp>
    </p:spTree>
    <p:extLst>
      <p:ext uri="{BB962C8B-B14F-4D97-AF65-F5344CB8AC3E}">
        <p14:creationId xmlns:p14="http://schemas.microsoft.com/office/powerpoint/2010/main" val="19796340"/>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8037A54-6B8D-4EEA-B1E8-915B00387E51}"/>
              </a:ext>
            </a:extLst>
          </p:cNvPr>
          <p:cNvSpPr>
            <a:spLocks noGrp="1"/>
          </p:cNvSpPr>
          <p:nvPr>
            <p:ph type="title"/>
          </p:nvPr>
        </p:nvSpPr>
        <p:spPr>
          <a:xfrm>
            <a:off x="4603468" y="4741948"/>
            <a:ext cx="6829520" cy="862031"/>
          </a:xfrm>
        </p:spPr>
        <p:txBody>
          <a:bodyPr vert="horz" lIns="91440" tIns="45720" rIns="91440" bIns="45720" rtlCol="0" anchor="b">
            <a:normAutofit fontScale="90000"/>
          </a:bodyPr>
          <a:lstStyle/>
          <a:p>
            <a:pPr algn="l">
              <a:lnSpc>
                <a:spcPct val="90000"/>
              </a:lnSpc>
            </a:pPr>
            <a:r>
              <a:rPr lang="en-US" sz="3600" b="1" kern="1200" dirty="0" err="1">
                <a:solidFill>
                  <a:srgbClr val="FFFFFF"/>
                </a:solidFill>
                <a:latin typeface="+mj-lt"/>
                <a:ea typeface="+mj-ea"/>
                <a:cs typeface="+mj-cs"/>
              </a:rPr>
              <a:t>Goldencreeper</a:t>
            </a:r>
            <a:br>
              <a:rPr lang="en-US" sz="2800" b="1" kern="1200" dirty="0">
                <a:solidFill>
                  <a:srgbClr val="FFFFFF"/>
                </a:solidFill>
                <a:latin typeface="+mj-lt"/>
                <a:ea typeface="+mj-ea"/>
                <a:cs typeface="+mj-cs"/>
              </a:rPr>
            </a:br>
            <a:r>
              <a:rPr lang="en-US" sz="2200" i="1" kern="1200" dirty="0">
                <a:solidFill>
                  <a:srgbClr val="FFFFFF"/>
                </a:solidFill>
                <a:latin typeface="Lato" panose="020F0502020204030203" pitchFamily="34" charset="0"/>
              </a:rPr>
              <a:t>(</a:t>
            </a:r>
            <a:r>
              <a:rPr lang="en-US" sz="2200" b="0" i="1" kern="1200" dirty="0" err="1">
                <a:solidFill>
                  <a:srgbClr val="FFFFFF"/>
                </a:solidFill>
                <a:effectLst/>
                <a:latin typeface="Lato" panose="020F0502020204030203" pitchFamily="34" charset="0"/>
              </a:rPr>
              <a:t>Thladiantha</a:t>
            </a:r>
            <a:r>
              <a:rPr lang="en-US" sz="2200" b="0" i="1" kern="1200" dirty="0">
                <a:solidFill>
                  <a:srgbClr val="FFFFFF"/>
                </a:solidFill>
                <a:effectLst/>
                <a:latin typeface="Lato" panose="020F0502020204030203" pitchFamily="34" charset="0"/>
              </a:rPr>
              <a:t> </a:t>
            </a:r>
            <a:r>
              <a:rPr lang="en-US" sz="2200" b="0" i="1" kern="1200" dirty="0" err="1">
                <a:solidFill>
                  <a:srgbClr val="FFFFFF"/>
                </a:solidFill>
                <a:effectLst/>
                <a:latin typeface="Lato" panose="020F0502020204030203" pitchFamily="34" charset="0"/>
              </a:rPr>
              <a:t>dubia</a:t>
            </a:r>
            <a:r>
              <a:rPr lang="en-US" sz="2200" i="1" kern="1200" dirty="0">
                <a:solidFill>
                  <a:srgbClr val="FFFFFF"/>
                </a:solidFill>
                <a:latin typeface="Lato" panose="020F0502020204030203" pitchFamily="34" charset="0"/>
              </a:rPr>
              <a:t>)</a:t>
            </a:r>
            <a:endParaRPr lang="en-US" sz="2200" b="1" kern="1200" dirty="0">
              <a:solidFill>
                <a:srgbClr val="FFFFFF"/>
              </a:solidFill>
              <a:latin typeface="Lato" panose="020F0502020204030203" pitchFamily="34" charset="0"/>
            </a:endParaRPr>
          </a:p>
        </p:txBody>
      </p:sp>
      <p:pic>
        <p:nvPicPr>
          <p:cNvPr id="1032" name="Picture 8" descr="Goldencreeper Thladiantha dubia">
            <a:extLst>
              <a:ext uri="{FF2B5EF4-FFF2-40B4-BE49-F238E27FC236}">
                <a16:creationId xmlns:a16="http://schemas.microsoft.com/office/drawing/2014/main" id="{ECB6F420-6EF7-4114-851C-57F085A884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79" r="12677" b="-4"/>
          <a:stretch/>
        </p:blipFill>
        <p:spPr bwMode="auto">
          <a:xfrm>
            <a:off x="317636" y="321734"/>
            <a:ext cx="3797570" cy="20105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2B23314-4AAA-48DE-BB2D-9F037D8ADFF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198" r="1" b="1"/>
          <a:stretch/>
        </p:blipFill>
        <p:spPr bwMode="auto">
          <a:xfrm>
            <a:off x="317634" y="2422097"/>
            <a:ext cx="3794760" cy="201380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5D4B1018-8849-4857-8D85-B0C7C1AE53A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86" r="-1" b="25141"/>
          <a:stretch/>
        </p:blipFill>
        <p:spPr bwMode="auto">
          <a:xfrm>
            <a:off x="4202549" y="321732"/>
            <a:ext cx="3793472" cy="41113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LADIANTHA DUBIA - Cotswold Garden Flowers">
            <a:extLst>
              <a:ext uri="{FF2B5EF4-FFF2-40B4-BE49-F238E27FC236}">
                <a16:creationId xmlns:a16="http://schemas.microsoft.com/office/drawing/2014/main" id="{C7BD63B7-5FCC-45CC-AACD-A289BAC23B9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7944" b="868"/>
          <a:stretch/>
        </p:blipFill>
        <p:spPr bwMode="auto">
          <a:xfrm>
            <a:off x="8086176" y="321733"/>
            <a:ext cx="3797984" cy="411132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AE32626F-9713-4948-8E47-FB732D118AA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7169" r="1" b="22189"/>
          <a:stretch/>
        </p:blipFill>
        <p:spPr bwMode="auto">
          <a:xfrm>
            <a:off x="317634" y="4525715"/>
            <a:ext cx="3794760" cy="2010551"/>
          </a:xfrm>
          <a:prstGeom prst="rect">
            <a:avLst/>
          </a:prstGeom>
          <a:noFill/>
          <a:extLst>
            <a:ext uri="{909E8E84-426E-40DD-AFC4-6F175D3DCCD1}">
              <a14:hiddenFill xmlns:a14="http://schemas.microsoft.com/office/drawing/2010/main">
                <a:solidFill>
                  <a:srgbClr val="FFFFFF"/>
                </a:solidFill>
              </a14:hiddenFill>
            </a:ext>
          </a:extLst>
        </p:spPr>
      </p:pic>
      <p:cxnSp>
        <p:nvCxnSpPr>
          <p:cNvPr id="149" name="Straight Connector 148">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597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4C67CA-BE0D-43D0-BB60-D7B263DC7D28}"/>
              </a:ext>
            </a:extLst>
          </p:cNvPr>
          <p:cNvSpPr>
            <a:spLocks noGrp="1"/>
          </p:cNvSpPr>
          <p:nvPr>
            <p:ph type="title"/>
          </p:nvPr>
        </p:nvSpPr>
        <p:spPr>
          <a:xfrm>
            <a:off x="5021821" y="3812954"/>
            <a:ext cx="6465287" cy="1516014"/>
          </a:xfrm>
        </p:spPr>
        <p:txBody>
          <a:bodyPr vert="horz" lIns="91440" tIns="45720" rIns="91440" bIns="45720" rtlCol="0" anchor="b">
            <a:normAutofit/>
          </a:bodyPr>
          <a:lstStyle/>
          <a:p>
            <a:pPr algn="l">
              <a:lnSpc>
                <a:spcPct val="90000"/>
              </a:lnSpc>
            </a:pPr>
            <a:r>
              <a:rPr lang="en-US" sz="4800" b="1" kern="1200" dirty="0">
                <a:solidFill>
                  <a:srgbClr val="FFFFFF"/>
                </a:solidFill>
                <a:latin typeface="+mj-lt"/>
                <a:ea typeface="+mj-ea"/>
                <a:cs typeface="+mj-cs"/>
              </a:rPr>
              <a:t>Mile-a-minute weed</a:t>
            </a:r>
            <a:br>
              <a:rPr lang="en-US" sz="4800" b="1" kern="1200" dirty="0">
                <a:solidFill>
                  <a:srgbClr val="FFFFFF"/>
                </a:solidFill>
                <a:latin typeface="+mj-lt"/>
                <a:ea typeface="+mj-ea"/>
                <a:cs typeface="+mj-cs"/>
              </a:rPr>
            </a:br>
            <a:r>
              <a:rPr lang="en-US" sz="3200" i="1" kern="1200" dirty="0">
                <a:solidFill>
                  <a:srgbClr val="FFFFFF"/>
                </a:solidFill>
                <a:latin typeface="Lato" panose="020F0502020204030203" pitchFamily="34" charset="0"/>
              </a:rPr>
              <a:t>(</a:t>
            </a:r>
            <a:r>
              <a:rPr lang="en-US" sz="3200" i="1" kern="1200" dirty="0" err="1">
                <a:solidFill>
                  <a:srgbClr val="FFFFFF"/>
                </a:solidFill>
                <a:latin typeface="Lato" panose="020F0502020204030203" pitchFamily="34" charset="0"/>
              </a:rPr>
              <a:t>Persicaria</a:t>
            </a:r>
            <a:r>
              <a:rPr lang="en-US" sz="3200" i="1" kern="1200" dirty="0">
                <a:solidFill>
                  <a:srgbClr val="FFFFFF"/>
                </a:solidFill>
                <a:latin typeface="Lato" panose="020F0502020204030203" pitchFamily="34" charset="0"/>
              </a:rPr>
              <a:t> </a:t>
            </a:r>
            <a:r>
              <a:rPr lang="en-US" sz="3200" i="1" kern="1200" dirty="0" err="1">
                <a:solidFill>
                  <a:srgbClr val="FFFFFF"/>
                </a:solidFill>
                <a:latin typeface="Lato" panose="020F0502020204030203" pitchFamily="34" charset="0"/>
              </a:rPr>
              <a:t>perfoliata</a:t>
            </a:r>
            <a:r>
              <a:rPr lang="en-US" sz="3200" i="1" kern="1200" dirty="0">
                <a:solidFill>
                  <a:srgbClr val="FFFFFF"/>
                </a:solidFill>
                <a:latin typeface="Lato" panose="020F0502020204030203" pitchFamily="34" charset="0"/>
              </a:rPr>
              <a:t>)</a:t>
            </a:r>
            <a:endParaRPr lang="en-US" sz="4800" b="1" kern="1200" dirty="0">
              <a:solidFill>
                <a:srgbClr val="FFFFFF"/>
              </a:solidFill>
              <a:latin typeface="Lato" panose="020F0502020204030203" pitchFamily="34" charset="0"/>
            </a:endParaRPr>
          </a:p>
        </p:txBody>
      </p:sp>
      <p:pic>
        <p:nvPicPr>
          <p:cNvPr id="2050" name="Picture 2">
            <a:extLst>
              <a:ext uri="{FF2B5EF4-FFF2-40B4-BE49-F238E27FC236}">
                <a16:creationId xmlns:a16="http://schemas.microsoft.com/office/drawing/2014/main" id="{E35A8827-4469-4113-9B44-E1E41C405D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999" b="-2"/>
          <a:stretch/>
        </p:blipFill>
        <p:spPr bwMode="auto">
          <a:xfrm>
            <a:off x="317635" y="321733"/>
            <a:ext cx="4151681" cy="302683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E74E2882-5148-4B61-841C-58CAB189A9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804" r="-3" b="16894"/>
          <a:stretch/>
        </p:blipFill>
        <p:spPr bwMode="auto">
          <a:xfrm>
            <a:off x="4638955" y="321733"/>
            <a:ext cx="3539976" cy="298581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6D42428-AB73-4E24-BAAC-9C56B216B4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565" r="1" b="15331"/>
          <a:stretch/>
        </p:blipFill>
        <p:spPr bwMode="auto">
          <a:xfrm>
            <a:off x="8348570" y="321734"/>
            <a:ext cx="3535590" cy="2985818"/>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052" name="Picture 4" descr="Devil's-tail tearthumb weed fruits and recurved barbs">
            <a:extLst>
              <a:ext uri="{FF2B5EF4-FFF2-40B4-BE49-F238E27FC236}">
                <a16:creationId xmlns:a16="http://schemas.microsoft.com/office/drawing/2014/main" id="{2029AB35-0250-4AAF-B16F-4942E3CCA5C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031" r="-1" b="287"/>
          <a:stretch/>
        </p:blipFill>
        <p:spPr bwMode="auto">
          <a:xfrm>
            <a:off x="317635" y="3509433"/>
            <a:ext cx="4160452" cy="3026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680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AA0B80-C947-459C-B506-1A4B7F685C66}"/>
              </a:ext>
            </a:extLst>
          </p:cNvPr>
          <p:cNvSpPr>
            <a:spLocks noGrp="1"/>
          </p:cNvSpPr>
          <p:nvPr>
            <p:ph type="title"/>
          </p:nvPr>
        </p:nvSpPr>
        <p:spPr>
          <a:xfrm>
            <a:off x="5021821" y="3812954"/>
            <a:ext cx="6465287" cy="1516014"/>
          </a:xfrm>
        </p:spPr>
        <p:txBody>
          <a:bodyPr vert="horz" lIns="91440" tIns="45720" rIns="91440" bIns="45720" rtlCol="0" anchor="b">
            <a:normAutofit/>
          </a:bodyPr>
          <a:lstStyle/>
          <a:p>
            <a:pPr algn="l">
              <a:lnSpc>
                <a:spcPct val="90000"/>
              </a:lnSpc>
            </a:pPr>
            <a:r>
              <a:rPr lang="en-US" sz="4800" b="1" kern="1200" dirty="0">
                <a:solidFill>
                  <a:srgbClr val="FFFFFF"/>
                </a:solidFill>
                <a:latin typeface="+mj-lt"/>
                <a:ea typeface="+mj-ea"/>
                <a:cs typeface="+mj-cs"/>
              </a:rPr>
              <a:t>Chinese </a:t>
            </a:r>
            <a:r>
              <a:rPr lang="en-US" sz="4800" b="1" kern="1200" dirty="0" err="1">
                <a:solidFill>
                  <a:srgbClr val="FFFFFF"/>
                </a:solidFill>
                <a:latin typeface="+mj-lt"/>
                <a:ea typeface="+mj-ea"/>
                <a:cs typeface="+mj-cs"/>
              </a:rPr>
              <a:t>silvergrass</a:t>
            </a:r>
            <a:br>
              <a:rPr lang="en-US" sz="4800" b="1" kern="1200" dirty="0">
                <a:solidFill>
                  <a:srgbClr val="FFFFFF"/>
                </a:solidFill>
                <a:latin typeface="+mj-lt"/>
                <a:ea typeface="+mj-ea"/>
                <a:cs typeface="+mj-cs"/>
              </a:rPr>
            </a:br>
            <a:r>
              <a:rPr lang="en-US" sz="3600" i="1" kern="1200" dirty="0">
                <a:solidFill>
                  <a:srgbClr val="FFFFFF"/>
                </a:solidFill>
                <a:latin typeface="Lato" panose="020F0502020204030203" pitchFamily="34" charset="0"/>
              </a:rPr>
              <a:t>(Miscanthus sinensis)</a:t>
            </a:r>
            <a:endParaRPr lang="en-US" sz="4800" kern="1200" dirty="0">
              <a:solidFill>
                <a:srgbClr val="FFFFFF"/>
              </a:solidFill>
              <a:latin typeface="Lato" panose="020F0502020204030203" pitchFamily="34" charset="0"/>
            </a:endParaRPr>
          </a:p>
        </p:txBody>
      </p:sp>
      <p:pic>
        <p:nvPicPr>
          <p:cNvPr id="9" name="Picture 8" descr="A close up of a plant&#10;&#10;Description automatically generated">
            <a:extLst>
              <a:ext uri="{FF2B5EF4-FFF2-40B4-BE49-F238E27FC236}">
                <a16:creationId xmlns:a16="http://schemas.microsoft.com/office/drawing/2014/main" id="{224EE83A-9CDE-445F-BBA8-AF0A535F072B}"/>
              </a:ext>
            </a:extLst>
          </p:cNvPr>
          <p:cNvPicPr>
            <a:picLocks noChangeAspect="1"/>
          </p:cNvPicPr>
          <p:nvPr/>
        </p:nvPicPr>
        <p:blipFill rotWithShape="1">
          <a:blip r:embed="rId2">
            <a:extLst>
              <a:ext uri="{28A0092B-C50C-407E-A947-70E740481C1C}">
                <a14:useLocalDpi xmlns:a14="http://schemas.microsoft.com/office/drawing/2010/main" val="0"/>
              </a:ext>
            </a:extLst>
          </a:blip>
          <a:srcRect r="9471" b="-2"/>
          <a:stretch/>
        </p:blipFill>
        <p:spPr>
          <a:xfrm>
            <a:off x="317635" y="321733"/>
            <a:ext cx="4151681" cy="3026834"/>
          </a:xfrm>
          <a:prstGeom prst="rect">
            <a:avLst/>
          </a:prstGeom>
        </p:spPr>
      </p:pic>
      <p:pic>
        <p:nvPicPr>
          <p:cNvPr id="5" name="Picture 4" descr="A plant in a forest&#10;&#10;Description automatically generated">
            <a:extLst>
              <a:ext uri="{FF2B5EF4-FFF2-40B4-BE49-F238E27FC236}">
                <a16:creationId xmlns:a16="http://schemas.microsoft.com/office/drawing/2014/main" id="{0D915238-4D49-4FA8-8F15-7BED619D0671}"/>
              </a:ext>
            </a:extLst>
          </p:cNvPr>
          <p:cNvPicPr>
            <a:picLocks noChangeAspect="1"/>
          </p:cNvPicPr>
          <p:nvPr/>
        </p:nvPicPr>
        <p:blipFill rotWithShape="1">
          <a:blip r:embed="rId3">
            <a:extLst>
              <a:ext uri="{28A0092B-C50C-407E-A947-70E740481C1C}">
                <a14:useLocalDpi xmlns:a14="http://schemas.microsoft.com/office/drawing/2010/main" val="0"/>
              </a:ext>
            </a:extLst>
          </a:blip>
          <a:srcRect l="5542" r="5540" b="3"/>
          <a:stretch/>
        </p:blipFill>
        <p:spPr>
          <a:xfrm>
            <a:off x="4638955" y="321733"/>
            <a:ext cx="3539976" cy="2985818"/>
          </a:xfrm>
          <a:prstGeom prst="rect">
            <a:avLst/>
          </a:prstGeom>
        </p:spPr>
      </p:pic>
      <p:pic>
        <p:nvPicPr>
          <p:cNvPr id="7" name="Picture 6" descr="A picture containing building, outdoor, standing, front&#10;&#10;Description automatically generated">
            <a:extLst>
              <a:ext uri="{FF2B5EF4-FFF2-40B4-BE49-F238E27FC236}">
                <a16:creationId xmlns:a16="http://schemas.microsoft.com/office/drawing/2014/main" id="{E978921D-7058-467E-9537-E9D585B32DB1}"/>
              </a:ext>
            </a:extLst>
          </p:cNvPr>
          <p:cNvPicPr>
            <a:picLocks noChangeAspect="1"/>
          </p:cNvPicPr>
          <p:nvPr/>
        </p:nvPicPr>
        <p:blipFill rotWithShape="1">
          <a:blip r:embed="rId4">
            <a:extLst>
              <a:ext uri="{28A0092B-C50C-407E-A947-70E740481C1C}">
                <a14:useLocalDpi xmlns:a14="http://schemas.microsoft.com/office/drawing/2010/main" val="0"/>
              </a:ext>
            </a:extLst>
          </a:blip>
          <a:srcRect l="1153" r="10040" b="3"/>
          <a:stretch/>
        </p:blipFill>
        <p:spPr>
          <a:xfrm>
            <a:off x="8348570" y="321734"/>
            <a:ext cx="3535590" cy="2985818"/>
          </a:xfrm>
          <a:prstGeom prst="rect">
            <a:avLst/>
          </a:prstGeom>
        </p:spPr>
      </p:pic>
      <p:cxnSp>
        <p:nvCxnSpPr>
          <p:cNvPr id="75" name="Straight Connector 74">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076" name="Picture 4" descr="Miscanthus sinensis 'Graziella' - ( eulalia 'Graziella' ) Family Poaceae  Originating from S.E. Asia A su… | Grasses landscaping, Ornamental grasses,  Grasses garden">
            <a:extLst>
              <a:ext uri="{FF2B5EF4-FFF2-40B4-BE49-F238E27FC236}">
                <a16:creationId xmlns:a16="http://schemas.microsoft.com/office/drawing/2014/main" id="{EFCDABB4-28C7-4028-90E2-A98D406030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 b="2995"/>
          <a:stretch/>
        </p:blipFill>
        <p:spPr bwMode="auto">
          <a:xfrm>
            <a:off x="317635" y="3509433"/>
            <a:ext cx="4160452" cy="3026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52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A8E6118-B943-4D8F-979A-F5507E31ED69}"/>
              </a:ext>
            </a:extLst>
          </p:cNvPr>
          <p:cNvSpPr>
            <a:spLocks noGrp="1"/>
          </p:cNvSpPr>
          <p:nvPr>
            <p:ph type="title"/>
          </p:nvPr>
        </p:nvSpPr>
        <p:spPr>
          <a:xfrm>
            <a:off x="5021821" y="3812954"/>
            <a:ext cx="6465287" cy="1516014"/>
          </a:xfrm>
        </p:spPr>
        <p:txBody>
          <a:bodyPr vert="horz" lIns="91440" tIns="45720" rIns="91440" bIns="45720" rtlCol="0" anchor="b">
            <a:normAutofit/>
          </a:bodyPr>
          <a:lstStyle/>
          <a:p>
            <a:pPr algn="l">
              <a:lnSpc>
                <a:spcPct val="90000"/>
              </a:lnSpc>
            </a:pPr>
            <a:r>
              <a:rPr lang="en-US" sz="4800" b="1" kern="1200">
                <a:solidFill>
                  <a:srgbClr val="FFFFFF"/>
                </a:solidFill>
                <a:latin typeface="+mj-lt"/>
                <a:ea typeface="+mj-ea"/>
                <a:cs typeface="+mj-cs"/>
              </a:rPr>
              <a:t>Starry Stonewort</a:t>
            </a:r>
            <a:br>
              <a:rPr lang="en-US" sz="4800" kern="1200">
                <a:solidFill>
                  <a:srgbClr val="FFFFFF"/>
                </a:solidFill>
                <a:latin typeface="+mj-lt"/>
                <a:ea typeface="+mj-ea"/>
                <a:cs typeface="+mj-cs"/>
              </a:rPr>
            </a:br>
            <a:r>
              <a:rPr lang="en-US" sz="4800" i="1" kern="1200">
                <a:solidFill>
                  <a:srgbClr val="FFFFFF"/>
                </a:solidFill>
                <a:latin typeface="+mj-lt"/>
                <a:ea typeface="+mj-ea"/>
                <a:cs typeface="+mj-cs"/>
              </a:rPr>
              <a:t>(Nitellopsis obtusa)</a:t>
            </a:r>
            <a:endParaRPr lang="en-US" sz="4800" b="1" kern="1200">
              <a:solidFill>
                <a:srgbClr val="FFFFFF"/>
              </a:solidFill>
              <a:latin typeface="+mj-lt"/>
              <a:ea typeface="+mj-ea"/>
              <a:cs typeface="+mj-cs"/>
            </a:endParaRPr>
          </a:p>
        </p:txBody>
      </p:sp>
      <p:pic>
        <p:nvPicPr>
          <p:cNvPr id="4102" name="Picture 6" descr="starry stonewart">
            <a:extLst>
              <a:ext uri="{FF2B5EF4-FFF2-40B4-BE49-F238E27FC236}">
                <a16:creationId xmlns:a16="http://schemas.microsoft.com/office/drawing/2014/main" id="{6FE85835-6100-49FE-A3E2-601AD29706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92"/>
          <a:stretch/>
        </p:blipFill>
        <p:spPr bwMode="auto">
          <a:xfrm>
            <a:off x="317635" y="321733"/>
            <a:ext cx="4151681" cy="302683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tarry Stonewort: Essential Information for Lakefront Property Owners |  Michigan Lakes &amp; Streams Association, INC">
            <a:extLst>
              <a:ext uri="{FF2B5EF4-FFF2-40B4-BE49-F238E27FC236}">
                <a16:creationId xmlns:a16="http://schemas.microsoft.com/office/drawing/2014/main" id="{8D0B53C2-86E4-450F-B786-793E7BDA1F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86" r="3245" b="1"/>
          <a:stretch/>
        </p:blipFill>
        <p:spPr bwMode="auto">
          <a:xfrm>
            <a:off x="4638955" y="321733"/>
            <a:ext cx="3539976" cy="298581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tarry stonewort (Nitellopsis obtusa) - Species Profile">
            <a:extLst>
              <a:ext uri="{FF2B5EF4-FFF2-40B4-BE49-F238E27FC236}">
                <a16:creationId xmlns:a16="http://schemas.microsoft.com/office/drawing/2014/main" id="{CD34F3F3-73CA-4F93-AC49-7399032E45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298" r="13094" b="-2"/>
          <a:stretch/>
        </p:blipFill>
        <p:spPr bwMode="auto">
          <a:xfrm>
            <a:off x="8348570" y="321734"/>
            <a:ext cx="3535590" cy="2985818"/>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098" name="Picture 2" descr="starry stonewort">
            <a:extLst>
              <a:ext uri="{FF2B5EF4-FFF2-40B4-BE49-F238E27FC236}">
                <a16:creationId xmlns:a16="http://schemas.microsoft.com/office/drawing/2014/main" id="{B9453BB9-8A0D-4956-9A7B-E2A107037F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97" r="-1" b="-1"/>
          <a:stretch/>
        </p:blipFill>
        <p:spPr bwMode="auto">
          <a:xfrm>
            <a:off x="317635" y="3509433"/>
            <a:ext cx="4160452" cy="3026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067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0714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DA05835-4B06-4B75-B8AD-C4777DAF211A}"/>
              </a:ext>
            </a:extLst>
          </p:cNvPr>
          <p:cNvSpPr>
            <a:spLocks noGrp="1"/>
          </p:cNvSpPr>
          <p:nvPr>
            <p:ph type="title"/>
          </p:nvPr>
        </p:nvSpPr>
        <p:spPr>
          <a:xfrm>
            <a:off x="524256" y="4767072"/>
            <a:ext cx="6594189" cy="1625210"/>
          </a:xfrm>
        </p:spPr>
        <p:txBody>
          <a:bodyPr>
            <a:normAutofit/>
          </a:bodyPr>
          <a:lstStyle/>
          <a:p>
            <a:pPr algn="r"/>
            <a:r>
              <a:rPr lang="en-US" b="1">
                <a:solidFill>
                  <a:srgbClr val="FFFFFF"/>
                </a:solidFill>
                <a:latin typeface="Oswald" pitchFamily="2" charset="0"/>
              </a:rPr>
              <a:t>MISIN</a:t>
            </a:r>
            <a:br>
              <a:rPr lang="en-US" b="1">
                <a:solidFill>
                  <a:srgbClr val="FFFFFF"/>
                </a:solidFill>
                <a:latin typeface="Oswald" pitchFamily="2" charset="0"/>
              </a:rPr>
            </a:br>
            <a:r>
              <a:rPr lang="en-US">
                <a:solidFill>
                  <a:srgbClr val="FFFFFF"/>
                </a:solidFill>
                <a:latin typeface="Lato" panose="020F0502020204030203" pitchFamily="34" charset="0"/>
              </a:rPr>
              <a:t>www.MISIN.msu.edu</a:t>
            </a:r>
          </a:p>
        </p:txBody>
      </p:sp>
      <p:pic>
        <p:nvPicPr>
          <p:cNvPr id="5" name="Picture 2" descr="S:\Images\Conservation Team\ISN\MISIN app.jpg">
            <a:extLst>
              <a:ext uri="{FF2B5EF4-FFF2-40B4-BE49-F238E27FC236}">
                <a16:creationId xmlns:a16="http://schemas.microsoft.com/office/drawing/2014/main" id="{72D67CDB-7A19-4377-8D5C-20E84DCEA5E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45" r="2495"/>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A4DDC6C-4CC0-4428-9EE0-B13384FFBF3D}"/>
              </a:ext>
            </a:extLst>
          </p:cNvPr>
          <p:cNvSpPr>
            <a:spLocks noGrp="1"/>
          </p:cNvSpPr>
          <p:nvPr>
            <p:ph idx="1"/>
          </p:nvPr>
        </p:nvSpPr>
        <p:spPr>
          <a:xfrm>
            <a:off x="8029319" y="917725"/>
            <a:ext cx="3424739" cy="4852362"/>
          </a:xfrm>
        </p:spPr>
        <p:txBody>
          <a:bodyPr anchor="ctr">
            <a:normAutofit lnSpcReduction="10000"/>
          </a:bodyPr>
          <a:lstStyle/>
          <a:p>
            <a:r>
              <a:rPr lang="en-US" sz="2400" dirty="0">
                <a:solidFill>
                  <a:srgbClr val="FFFFFF"/>
                </a:solidFill>
                <a:latin typeface="Lato" panose="020F0502020204030203" pitchFamily="34" charset="0"/>
              </a:rPr>
              <a:t>Data submission</a:t>
            </a:r>
          </a:p>
          <a:p>
            <a:pPr lvl="1"/>
            <a:r>
              <a:rPr lang="en-US" sz="2400" dirty="0">
                <a:solidFill>
                  <a:srgbClr val="FFFFFF"/>
                </a:solidFill>
                <a:latin typeface="Lato" panose="020F0502020204030203" pitchFamily="34" charset="0"/>
              </a:rPr>
              <a:t>Web</a:t>
            </a:r>
          </a:p>
          <a:p>
            <a:pPr lvl="1"/>
            <a:r>
              <a:rPr lang="en-US" sz="2400" dirty="0">
                <a:solidFill>
                  <a:srgbClr val="FFFFFF"/>
                </a:solidFill>
                <a:latin typeface="Lato" panose="020F0502020204030203" pitchFamily="34" charset="0"/>
              </a:rPr>
              <a:t>App (Apple/Android)</a:t>
            </a:r>
          </a:p>
          <a:p>
            <a:r>
              <a:rPr lang="en-US" sz="2400" dirty="0">
                <a:solidFill>
                  <a:srgbClr val="FFFFFF"/>
                </a:solidFill>
                <a:latin typeface="Lato" panose="020F0502020204030203" pitchFamily="34" charset="0"/>
              </a:rPr>
              <a:t>Identification resources</a:t>
            </a:r>
          </a:p>
          <a:p>
            <a:pPr lvl="1"/>
            <a:r>
              <a:rPr lang="en-US" sz="2400" dirty="0">
                <a:solidFill>
                  <a:srgbClr val="FFFFFF"/>
                </a:solidFill>
                <a:latin typeface="Lato" panose="020F0502020204030203" pitchFamily="34" charset="0"/>
              </a:rPr>
              <a:t>1pg (species information)</a:t>
            </a:r>
          </a:p>
          <a:p>
            <a:pPr lvl="1"/>
            <a:r>
              <a:rPr lang="en-US" sz="2400" dirty="0">
                <a:solidFill>
                  <a:srgbClr val="FFFFFF"/>
                </a:solidFill>
                <a:latin typeface="Lato" panose="020F0502020204030203" pitchFamily="34" charset="0"/>
              </a:rPr>
              <a:t>Training modules (Tools&gt;&gt;Training modules)</a:t>
            </a:r>
          </a:p>
          <a:p>
            <a:r>
              <a:rPr lang="en-US" sz="2400" dirty="0">
                <a:solidFill>
                  <a:srgbClr val="FFFFFF"/>
                </a:solidFill>
                <a:latin typeface="Lato" panose="020F0502020204030203" pitchFamily="34" charset="0"/>
              </a:rPr>
              <a:t>Treatment Tracking</a:t>
            </a:r>
          </a:p>
        </p:txBody>
      </p:sp>
    </p:spTree>
    <p:extLst>
      <p:ext uri="{BB962C8B-B14F-4D97-AF65-F5344CB8AC3E}">
        <p14:creationId xmlns:p14="http://schemas.microsoft.com/office/powerpoint/2010/main" val="470662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0869" y="119984"/>
            <a:ext cx="2052336" cy="76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bwMode="auto">
          <a:xfrm>
            <a:off x="8610294" y="74099"/>
            <a:ext cx="3263276" cy="1169551"/>
          </a:xfrm>
          <a:prstGeom prst="rect">
            <a:avLst/>
          </a:prstGeom>
          <a:noFill/>
        </p:spPr>
        <p:txBody>
          <a:bodyPr wrap="square">
            <a:spAutoFit/>
          </a:bodyPr>
          <a:lstStyle/>
          <a:p>
            <a:pPr algn="ctr">
              <a:defRPr/>
            </a:pPr>
            <a:r>
              <a:rPr lang="en-US" sz="1400" b="1" kern="0" dirty="0">
                <a:solidFill>
                  <a:schemeClr val="accent1"/>
                </a:solidFill>
                <a:latin typeface="Lato" panose="020F0502020204030203" pitchFamily="34" charset="0"/>
              </a:rPr>
              <a:t>Funded in part by: </a:t>
            </a:r>
          </a:p>
          <a:p>
            <a:pPr algn="ctr">
              <a:defRPr/>
            </a:pPr>
            <a:r>
              <a:rPr lang="en-US" sz="1400" kern="0" dirty="0">
                <a:solidFill>
                  <a:schemeClr val="accent1"/>
                </a:solidFill>
                <a:latin typeface="Lato" panose="020F0502020204030203" pitchFamily="34" charset="0"/>
              </a:rPr>
              <a:t>Michigan Invasive Species Grant Program</a:t>
            </a:r>
            <a:br>
              <a:rPr lang="en-US" sz="1400" kern="0" dirty="0">
                <a:solidFill>
                  <a:schemeClr val="accent1"/>
                </a:solidFill>
                <a:latin typeface="Lato" panose="020F0502020204030203" pitchFamily="34" charset="0"/>
              </a:rPr>
            </a:br>
            <a:r>
              <a:rPr lang="en-US" sz="1400" kern="0" dirty="0">
                <a:solidFill>
                  <a:schemeClr val="accent1"/>
                </a:solidFill>
                <a:latin typeface="Lato" panose="020F0502020204030203" pitchFamily="34" charset="0"/>
              </a:rPr>
              <a:t>Great Lakes Restoration Initiative</a:t>
            </a:r>
          </a:p>
          <a:p>
            <a:pPr algn="ctr">
              <a:defRPr/>
            </a:pPr>
            <a:r>
              <a:rPr lang="en-US" sz="1400" kern="0" dirty="0">
                <a:solidFill>
                  <a:schemeClr val="accent1"/>
                </a:solidFill>
                <a:latin typeface="Lato" panose="020F0502020204030203" pitchFamily="34" charset="0"/>
              </a:rPr>
              <a:t>Good Neighbor Authority</a:t>
            </a:r>
          </a:p>
        </p:txBody>
      </p:sp>
      <p:pic>
        <p:nvPicPr>
          <p:cNvPr id="7" name="Picture 8" descr="S:\Land Management\Invasive Species Network\Administration\Branding\NWMI ISN service area.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7881" t="25169" r="39005" b="17403"/>
          <a:stretch>
            <a:fillRect/>
          </a:stretch>
        </p:blipFill>
        <p:spPr bwMode="auto">
          <a:xfrm>
            <a:off x="9721862" y="3952564"/>
            <a:ext cx="2222260" cy="2992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S:\Images\Marketing_Outreach_Fundraising\Logos 1\GTRLC.2C.Horz.jpg"/>
          <p:cNvPicPr>
            <a:picLocks noChangeAspect="1" noChangeArrowheads="1"/>
          </p:cNvPicPr>
          <p:nvPr/>
        </p:nvPicPr>
        <p:blipFill>
          <a:blip r:embed="rId5"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65251" y="1500619"/>
            <a:ext cx="2859819" cy="1046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S:\Images\Marketing_Outreach_Fundraising\Logos 1\DNR color.jpg"/>
          <p:cNvPicPr>
            <a:picLocks noChangeAspect="1" noChangeArrowheads="1"/>
          </p:cNvPicPr>
          <p:nvPr/>
        </p:nvPicPr>
        <p:blipFill>
          <a:blip r:embed="rId6"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7960178" y="2826631"/>
            <a:ext cx="1595457" cy="15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S:\Images\Marketing_Outreach_Fundraising\Logos 1\Huron-Manistee National Forest.jpg"/>
          <p:cNvPicPr>
            <a:picLocks noChangeAspect="1" noChangeArrowheads="1"/>
          </p:cNvPicPr>
          <p:nvPr/>
        </p:nvPicPr>
        <p:blipFill>
          <a:blip r:embed="rId7" cstate="print">
            <a:clrChange>
              <a:clrFrom>
                <a:srgbClr val="FFFFFF"/>
              </a:clrFrom>
              <a:clrTo>
                <a:srgbClr val="FFFFFF">
                  <a:alpha val="0"/>
                </a:srgbClr>
              </a:clrTo>
            </a:clrChange>
          </a:blip>
          <a:stretch>
            <a:fillRect/>
          </a:stretch>
        </p:blipFill>
        <p:spPr bwMode="auto">
          <a:xfrm>
            <a:off x="3632218" y="4702048"/>
            <a:ext cx="1595458" cy="1770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S:\Images\Marketing_Outreach_Fundraising\Logos 1\Leelanau CD.jpg"/>
          <p:cNvPicPr>
            <a:picLocks noChangeAspect="1" noChangeArrowheads="1"/>
          </p:cNvPicPr>
          <p:nvPr/>
        </p:nvPicPr>
        <p:blipFill>
          <a:blip r:embed="rId8"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565324" y="4578007"/>
            <a:ext cx="1894635" cy="189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S:\Images\Marketing_Outreach_Fundraising\Logos 1\Leelanau Cons-logoSolid smaller.tif"/>
          <p:cNvPicPr>
            <a:picLocks noChangeAspect="1" noChangeArrowheads="1"/>
          </p:cNvPicPr>
          <p:nvPr/>
        </p:nvPicPr>
        <p:blipFill>
          <a:blip r:embed="rId9"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011900" y="2738535"/>
            <a:ext cx="2168199" cy="1594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S:\Images\Marketing_Outreach_Fundraising\Logos 1\manistee conservation district logo.jpg"/>
          <p:cNvPicPr>
            <a:picLocks noChangeAspect="1" noChangeArrowheads="1"/>
          </p:cNvPicPr>
          <p:nvPr/>
        </p:nvPicPr>
        <p:blipFill>
          <a:blip r:embed="rId10"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776548" y="2747865"/>
            <a:ext cx="1556732" cy="171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Pictur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93589" y="1611514"/>
            <a:ext cx="2145086" cy="9352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33665" y="678686"/>
            <a:ext cx="5176629" cy="830997"/>
          </a:xfrm>
          <a:prstGeom prst="rect">
            <a:avLst/>
          </a:prstGeom>
          <a:noFill/>
        </p:spPr>
        <p:txBody>
          <a:bodyPr wrap="square" rtlCol="0">
            <a:spAutoFit/>
          </a:bodyPr>
          <a:lstStyle/>
          <a:p>
            <a:pPr algn="ctr"/>
            <a:r>
              <a:rPr lang="en-US" sz="4800" b="1" dirty="0">
                <a:solidFill>
                  <a:schemeClr val="accent1"/>
                </a:solidFill>
                <a:latin typeface="Oswald" pitchFamily="2" charset="0"/>
              </a:rPr>
              <a:t>Major Partners</a:t>
            </a:r>
          </a:p>
        </p:txBody>
      </p:sp>
      <p:sp>
        <p:nvSpPr>
          <p:cNvPr id="2" name="TextBox 1">
            <a:extLst>
              <a:ext uri="{FF2B5EF4-FFF2-40B4-BE49-F238E27FC236}">
                <a16:creationId xmlns:a16="http://schemas.microsoft.com/office/drawing/2014/main" id="{CAEFE56A-D537-44F5-9590-39DC50141B38}"/>
              </a:ext>
            </a:extLst>
          </p:cNvPr>
          <p:cNvSpPr txBox="1"/>
          <p:nvPr/>
        </p:nvSpPr>
        <p:spPr>
          <a:xfrm>
            <a:off x="548608" y="6315336"/>
            <a:ext cx="3971552" cy="369332"/>
          </a:xfrm>
          <a:prstGeom prst="rect">
            <a:avLst/>
          </a:prstGeom>
          <a:noFill/>
        </p:spPr>
        <p:txBody>
          <a:bodyPr wrap="square" rtlCol="0">
            <a:spAutoFit/>
          </a:bodyPr>
          <a:lstStyle/>
          <a:p>
            <a:r>
              <a:rPr lang="en-US" dirty="0">
                <a:solidFill>
                  <a:schemeClr val="accent1"/>
                </a:solidFill>
                <a:latin typeface="Lato" panose="020F0502020204030203" pitchFamily="34" charset="0"/>
              </a:rPr>
              <a:t>…and many, many more!</a:t>
            </a:r>
          </a:p>
        </p:txBody>
      </p:sp>
      <p:pic>
        <p:nvPicPr>
          <p:cNvPr id="12" name="Picture 11" descr="A close up of a logo&#10;&#10;Description automatically generated">
            <a:extLst>
              <a:ext uri="{FF2B5EF4-FFF2-40B4-BE49-F238E27FC236}">
                <a16:creationId xmlns:a16="http://schemas.microsoft.com/office/drawing/2014/main" id="{ECA1C054-D490-42B2-9AB6-450D7F0393D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69887" y="1419074"/>
            <a:ext cx="3878884" cy="1251944"/>
          </a:xfrm>
          <a:prstGeom prst="rect">
            <a:avLst/>
          </a:prstGeom>
        </p:spPr>
      </p:pic>
      <p:pic>
        <p:nvPicPr>
          <p:cNvPr id="22" name="Picture 21" descr="A close up of a sign&#10;&#10;Description automatically generated">
            <a:extLst>
              <a:ext uri="{FF2B5EF4-FFF2-40B4-BE49-F238E27FC236}">
                <a16:creationId xmlns:a16="http://schemas.microsoft.com/office/drawing/2014/main" id="{0DE3EE5B-017C-43FB-B024-2E5590D127E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6123" y="3670220"/>
            <a:ext cx="1778447" cy="1778447"/>
          </a:xfrm>
          <a:prstGeom prst="rect">
            <a:avLst/>
          </a:prstGeom>
        </p:spPr>
      </p:pic>
    </p:spTree>
    <p:extLst>
      <p:ext uri="{BB962C8B-B14F-4D97-AF65-F5344CB8AC3E}">
        <p14:creationId xmlns:p14="http://schemas.microsoft.com/office/powerpoint/2010/main" val="290780619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107AB-0D04-4333-ACDB-FE3596501141}"/>
              </a:ext>
            </a:extLst>
          </p:cNvPr>
          <p:cNvSpPr>
            <a:spLocks noGrp="1"/>
          </p:cNvSpPr>
          <p:nvPr>
            <p:ph type="title"/>
          </p:nvPr>
        </p:nvSpPr>
        <p:spPr>
          <a:xfrm>
            <a:off x="164893" y="236396"/>
            <a:ext cx="4287186" cy="1157690"/>
          </a:xfrm>
          <a:noFill/>
          <a:ln w="19050">
            <a:noFill/>
          </a:ln>
        </p:spPr>
        <p:txBody>
          <a:bodyPr wrap="square">
            <a:noAutofit/>
          </a:bodyPr>
          <a:lstStyle/>
          <a:p>
            <a:r>
              <a:rPr lang="en-US" sz="4000" b="1" dirty="0">
                <a:solidFill>
                  <a:schemeClr val="tx2"/>
                </a:solidFill>
              </a:rPr>
              <a:t>Resources Reminder</a:t>
            </a:r>
          </a:p>
        </p:txBody>
      </p:sp>
      <p:sp>
        <p:nvSpPr>
          <p:cNvPr id="3" name="Content Placeholder 2">
            <a:extLst>
              <a:ext uri="{FF2B5EF4-FFF2-40B4-BE49-F238E27FC236}">
                <a16:creationId xmlns:a16="http://schemas.microsoft.com/office/drawing/2014/main" id="{0F5BC99A-84E5-423E-986C-223A8A86B03F}"/>
              </a:ext>
            </a:extLst>
          </p:cNvPr>
          <p:cNvSpPr>
            <a:spLocks noGrp="1"/>
          </p:cNvSpPr>
          <p:nvPr>
            <p:ph idx="1"/>
          </p:nvPr>
        </p:nvSpPr>
        <p:spPr>
          <a:xfrm>
            <a:off x="419725" y="1422167"/>
            <a:ext cx="4032353" cy="4916309"/>
          </a:xfrm>
        </p:spPr>
        <p:txBody>
          <a:bodyPr>
            <a:normAutofit/>
          </a:bodyPr>
          <a:lstStyle/>
          <a:p>
            <a:pPr>
              <a:lnSpc>
                <a:spcPct val="90000"/>
              </a:lnSpc>
            </a:pPr>
            <a:r>
              <a:rPr lang="en-US" sz="2400" u="sng" dirty="0">
                <a:solidFill>
                  <a:schemeClr val="accent2"/>
                </a:solidFill>
                <a:latin typeface="Lato" panose="020F0502020204030203" pitchFamily="34" charset="0"/>
              </a:rPr>
              <a:t>HabitatMatters.org/other-information</a:t>
            </a:r>
          </a:p>
          <a:p>
            <a:pPr lvl="1">
              <a:lnSpc>
                <a:spcPct val="90000"/>
              </a:lnSpc>
            </a:pPr>
            <a:r>
              <a:rPr lang="en-US" sz="2400" dirty="0">
                <a:solidFill>
                  <a:schemeClr val="accent2"/>
                </a:solidFill>
                <a:latin typeface="Lato" panose="020F0502020204030203" pitchFamily="34" charset="0"/>
              </a:rPr>
              <a:t>Decontamination Protocols</a:t>
            </a:r>
          </a:p>
          <a:p>
            <a:pPr lvl="1">
              <a:lnSpc>
                <a:spcPct val="90000"/>
              </a:lnSpc>
            </a:pPr>
            <a:r>
              <a:rPr lang="en-US" sz="2400" dirty="0">
                <a:solidFill>
                  <a:schemeClr val="accent2"/>
                </a:solidFill>
                <a:latin typeface="Lato" panose="020F0502020204030203" pitchFamily="34" charset="0"/>
              </a:rPr>
              <a:t>Planting Guides (municipalities)</a:t>
            </a:r>
          </a:p>
          <a:p>
            <a:pPr lvl="1">
              <a:lnSpc>
                <a:spcPct val="90000"/>
              </a:lnSpc>
            </a:pPr>
            <a:r>
              <a:rPr lang="en-US" sz="2400" dirty="0">
                <a:solidFill>
                  <a:schemeClr val="accent2"/>
                </a:solidFill>
                <a:latin typeface="Lato" panose="020F0502020204030203" pitchFamily="34" charset="0"/>
              </a:rPr>
              <a:t>Print &amp; Online resource lists</a:t>
            </a:r>
            <a:br>
              <a:rPr lang="en-US" sz="2400" dirty="0">
                <a:solidFill>
                  <a:schemeClr val="accent2"/>
                </a:solidFill>
                <a:latin typeface="Lato" panose="020F0502020204030203" pitchFamily="34" charset="0"/>
              </a:rPr>
            </a:br>
            <a:endParaRPr lang="en-US" sz="2400" dirty="0">
              <a:solidFill>
                <a:schemeClr val="accent2"/>
              </a:solidFill>
              <a:latin typeface="Lato" panose="020F0502020204030203" pitchFamily="34" charset="0"/>
            </a:endParaRPr>
          </a:p>
          <a:p>
            <a:pPr>
              <a:lnSpc>
                <a:spcPct val="90000"/>
              </a:lnSpc>
            </a:pPr>
            <a:r>
              <a:rPr lang="en-US" sz="2400" dirty="0">
                <a:solidFill>
                  <a:schemeClr val="accent2"/>
                </a:solidFill>
                <a:latin typeface="Lato" panose="020F0502020204030203" pitchFamily="34" charset="0"/>
              </a:rPr>
              <a:t>MISC Forum (</a:t>
            </a:r>
            <a:r>
              <a:rPr lang="en-US" sz="2400" dirty="0">
                <a:solidFill>
                  <a:schemeClr val="accent2"/>
                </a:solidFill>
                <a:latin typeface="Lato" panose="020F0502020204030203" pitchFamily="34" charset="0"/>
                <a:hlinkClick r:id="rId2">
                  <a:extLst>
                    <a:ext uri="{A12FA001-AC4F-418D-AE19-62706E023703}">
                      <ahyp:hlinkClr xmlns:ahyp="http://schemas.microsoft.com/office/drawing/2018/hyperlinkcolor" val="tx"/>
                    </a:ext>
                  </a:extLst>
                </a:hlinkClick>
              </a:rPr>
              <a:t>forum.michiganinvasives.org/</a:t>
            </a:r>
            <a:r>
              <a:rPr lang="en-US" sz="2400" dirty="0">
                <a:solidFill>
                  <a:schemeClr val="accent2"/>
                </a:solidFill>
                <a:latin typeface="Lato" panose="020F0502020204030203" pitchFamily="34" charset="0"/>
              </a:rPr>
              <a:t>)</a:t>
            </a:r>
          </a:p>
          <a:p>
            <a:pPr>
              <a:lnSpc>
                <a:spcPct val="90000"/>
              </a:lnSpc>
            </a:pPr>
            <a:endParaRPr lang="en-US" sz="2400" dirty="0">
              <a:solidFill>
                <a:schemeClr val="accent2"/>
              </a:solidFill>
              <a:latin typeface="Lato" panose="020F0502020204030203" pitchFamily="34" charset="0"/>
            </a:endParaRPr>
          </a:p>
        </p:txBody>
      </p:sp>
      <p:pic>
        <p:nvPicPr>
          <p:cNvPr id="5" name="Picture 4">
            <a:extLst>
              <a:ext uri="{FF2B5EF4-FFF2-40B4-BE49-F238E27FC236}">
                <a16:creationId xmlns:a16="http://schemas.microsoft.com/office/drawing/2014/main" id="{AE76AA9D-E781-4347-85DD-1239850F9ECD}"/>
              </a:ext>
            </a:extLst>
          </p:cNvPr>
          <p:cNvPicPr>
            <a:picLocks noChangeAspect="1"/>
          </p:cNvPicPr>
          <p:nvPr/>
        </p:nvPicPr>
        <p:blipFill>
          <a:blip r:embed="rId3"/>
          <a:stretch>
            <a:fillRect/>
          </a:stretch>
        </p:blipFill>
        <p:spPr>
          <a:xfrm>
            <a:off x="4909128" y="931414"/>
            <a:ext cx="7060314" cy="4995171"/>
          </a:xfrm>
          <a:prstGeom prst="rect">
            <a:avLst/>
          </a:prstGeom>
        </p:spPr>
      </p:pic>
    </p:spTree>
    <p:extLst>
      <p:ext uri="{BB962C8B-B14F-4D97-AF65-F5344CB8AC3E}">
        <p14:creationId xmlns:p14="http://schemas.microsoft.com/office/powerpoint/2010/main" val="1458525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a:extLst>
              <a:ext uri="{FF2B5EF4-FFF2-40B4-BE49-F238E27FC236}">
                <a16:creationId xmlns:a16="http://schemas.microsoft.com/office/drawing/2014/main" id="{18D9134F-EF07-4B2E-8625-C9F781CE63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3341" y="71283"/>
            <a:ext cx="2743200" cy="367675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9679AF7B-8EC6-421E-B8F4-E9330937C605}"/>
              </a:ext>
            </a:extLst>
          </p:cNvPr>
          <p:cNvSpPr>
            <a:spLocks noGrp="1"/>
          </p:cNvSpPr>
          <p:nvPr>
            <p:ph type="ctrTitle"/>
          </p:nvPr>
        </p:nvSpPr>
        <p:spPr>
          <a:xfrm>
            <a:off x="3962400" y="3342088"/>
            <a:ext cx="3619500" cy="2900518"/>
          </a:xfrm>
        </p:spPr>
        <p:txBody>
          <a:bodyPr>
            <a:normAutofit/>
          </a:bodyPr>
          <a:lstStyle/>
          <a:p>
            <a:r>
              <a:rPr lang="en-US" sz="6600" b="1" dirty="0">
                <a:solidFill>
                  <a:srgbClr val="FFFFFF"/>
                </a:solidFill>
              </a:rPr>
              <a:t>BREAK!</a:t>
            </a:r>
          </a:p>
        </p:txBody>
      </p:sp>
      <p:sp>
        <p:nvSpPr>
          <p:cNvPr id="8" name="Subtitle 7">
            <a:extLst>
              <a:ext uri="{FF2B5EF4-FFF2-40B4-BE49-F238E27FC236}">
                <a16:creationId xmlns:a16="http://schemas.microsoft.com/office/drawing/2014/main" id="{41E4A294-49CD-4655-A5DA-B2A4118B58AD}"/>
              </a:ext>
            </a:extLst>
          </p:cNvPr>
          <p:cNvSpPr>
            <a:spLocks noGrp="1"/>
          </p:cNvSpPr>
          <p:nvPr>
            <p:ph type="subTitle" idx="1"/>
          </p:nvPr>
        </p:nvSpPr>
        <p:spPr>
          <a:xfrm>
            <a:off x="1181100" y="5144211"/>
            <a:ext cx="9144000" cy="1098395"/>
          </a:xfrm>
        </p:spPr>
        <p:txBody>
          <a:bodyPr>
            <a:normAutofit/>
          </a:bodyPr>
          <a:lstStyle/>
          <a:p>
            <a:r>
              <a:rPr lang="en-US" sz="4000" dirty="0">
                <a:solidFill>
                  <a:srgbClr val="FFFFFF"/>
                </a:solidFill>
              </a:rPr>
              <a:t>5 minutes</a:t>
            </a:r>
          </a:p>
        </p:txBody>
      </p:sp>
      <p:pic>
        <p:nvPicPr>
          <p:cNvPr id="1026" name="Picture 2">
            <a:extLst>
              <a:ext uri="{FF2B5EF4-FFF2-40B4-BE49-F238E27FC236}">
                <a16:creationId xmlns:a16="http://schemas.microsoft.com/office/drawing/2014/main" id="{4954B0D0-0BA9-4462-A4BE-EA04E7FA3E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750"/>
          <a:stretch/>
        </p:blipFill>
        <p:spPr bwMode="auto">
          <a:xfrm>
            <a:off x="9413241" y="2971800"/>
            <a:ext cx="2743200" cy="39623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D709C3B-D46A-42D0-81D8-729961B4D4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4640" y="-35560"/>
            <a:ext cx="3007360" cy="30073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1440179-A0BE-43A9-A29D-320780FF16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2376" y="71283"/>
            <a:ext cx="3867356" cy="29005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A5C3A57-5080-4557-A005-F5443FDF7C5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5625"/>
          <a:stretch/>
        </p:blipFill>
        <p:spPr bwMode="auto">
          <a:xfrm>
            <a:off x="0" y="2971800"/>
            <a:ext cx="2590801"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E223FC5-C8A3-4FAC-8106-AA61CCDCCFF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111" t="16354" r="19305" b="22709"/>
          <a:stretch/>
        </p:blipFill>
        <p:spPr bwMode="auto">
          <a:xfrm>
            <a:off x="0" y="0"/>
            <a:ext cx="2362200" cy="2971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0A05BCA-AAB7-4C56-A383-5AFDFDD9D41B}"/>
              </a:ext>
            </a:extLst>
          </p:cNvPr>
          <p:cNvSpPr txBox="1"/>
          <p:nvPr/>
        </p:nvSpPr>
        <p:spPr>
          <a:xfrm rot="20146616">
            <a:off x="228600" y="3873339"/>
            <a:ext cx="2133600" cy="369332"/>
          </a:xfrm>
          <a:prstGeom prst="rect">
            <a:avLst/>
          </a:prstGeom>
          <a:noFill/>
        </p:spPr>
        <p:txBody>
          <a:bodyPr wrap="square" rtlCol="0">
            <a:spAutoFit/>
          </a:bodyPr>
          <a:lstStyle/>
          <a:p>
            <a:r>
              <a:rPr lang="en-US" dirty="0">
                <a:solidFill>
                  <a:srgbClr val="FFFFFF"/>
                </a:solidFill>
                <a:effectLst>
                  <a:outerShdw blurRad="38100" dist="38100" dir="2700000" algn="tl">
                    <a:srgbClr val="000000">
                      <a:alpha val="43137"/>
                    </a:srgbClr>
                  </a:outerShdw>
                </a:effectLst>
              </a:rPr>
              <a:t>Eamon the Retriever</a:t>
            </a:r>
          </a:p>
        </p:txBody>
      </p:sp>
      <p:sp>
        <p:nvSpPr>
          <p:cNvPr id="3" name="TextBox 2">
            <a:extLst>
              <a:ext uri="{FF2B5EF4-FFF2-40B4-BE49-F238E27FC236}">
                <a16:creationId xmlns:a16="http://schemas.microsoft.com/office/drawing/2014/main" id="{269C24F1-5330-48F7-8188-0A407E274D03}"/>
              </a:ext>
            </a:extLst>
          </p:cNvPr>
          <p:cNvSpPr txBox="1"/>
          <p:nvPr/>
        </p:nvSpPr>
        <p:spPr>
          <a:xfrm rot="20784987">
            <a:off x="10203" y="2402906"/>
            <a:ext cx="2341372" cy="369332"/>
          </a:xfrm>
          <a:prstGeom prst="rect">
            <a:avLst/>
          </a:prstGeom>
          <a:noFill/>
        </p:spPr>
        <p:txBody>
          <a:bodyPr wrap="square" rtlCol="0">
            <a:spAutoFit/>
          </a:bodyPr>
          <a:lstStyle/>
          <a:p>
            <a:r>
              <a:rPr lang="en-US" dirty="0">
                <a:solidFill>
                  <a:srgbClr val="FFFFFF"/>
                </a:solidFill>
                <a:effectLst>
                  <a:outerShdw blurRad="38100" dist="38100" dir="2700000" algn="tl">
                    <a:srgbClr val="000000">
                      <a:alpha val="43137"/>
                    </a:srgbClr>
                  </a:outerShdw>
                </a:effectLst>
              </a:rPr>
              <a:t>Tiberius the Cockatiel</a:t>
            </a:r>
          </a:p>
        </p:txBody>
      </p:sp>
      <p:sp>
        <p:nvSpPr>
          <p:cNvPr id="4" name="TextBox 3">
            <a:extLst>
              <a:ext uri="{FF2B5EF4-FFF2-40B4-BE49-F238E27FC236}">
                <a16:creationId xmlns:a16="http://schemas.microsoft.com/office/drawing/2014/main" id="{F3DAAA37-4548-43B1-9432-97D8ECE0FAA8}"/>
              </a:ext>
            </a:extLst>
          </p:cNvPr>
          <p:cNvSpPr txBox="1"/>
          <p:nvPr/>
        </p:nvSpPr>
        <p:spPr>
          <a:xfrm rot="3035086">
            <a:off x="4088790" y="766918"/>
            <a:ext cx="2133600" cy="369332"/>
          </a:xfrm>
          <a:prstGeom prst="rect">
            <a:avLst/>
          </a:prstGeom>
          <a:noFill/>
        </p:spPr>
        <p:txBody>
          <a:bodyPr wrap="square" rtlCol="0">
            <a:spAutoFit/>
          </a:bodyPr>
          <a:lstStyle/>
          <a:p>
            <a:r>
              <a:rPr lang="en-US" dirty="0">
                <a:solidFill>
                  <a:srgbClr val="FFFFFF"/>
                </a:solidFill>
                <a:effectLst>
                  <a:outerShdw blurRad="38100" dist="38100" dir="2700000" algn="tl">
                    <a:srgbClr val="000000">
                      <a:alpha val="43137"/>
                    </a:srgbClr>
                  </a:outerShdw>
                </a:effectLst>
              </a:rPr>
              <a:t>Finn the Collie</a:t>
            </a:r>
          </a:p>
        </p:txBody>
      </p:sp>
      <p:sp>
        <p:nvSpPr>
          <p:cNvPr id="5" name="TextBox 4">
            <a:extLst>
              <a:ext uri="{FF2B5EF4-FFF2-40B4-BE49-F238E27FC236}">
                <a16:creationId xmlns:a16="http://schemas.microsoft.com/office/drawing/2014/main" id="{F7C81C3D-0989-406B-A14C-78C862B65DE2}"/>
              </a:ext>
            </a:extLst>
          </p:cNvPr>
          <p:cNvSpPr txBox="1"/>
          <p:nvPr/>
        </p:nvSpPr>
        <p:spPr>
          <a:xfrm rot="20857251">
            <a:off x="2801243" y="2328737"/>
            <a:ext cx="2133600" cy="369332"/>
          </a:xfrm>
          <a:prstGeom prst="rect">
            <a:avLst/>
          </a:prstGeom>
          <a:noFill/>
        </p:spPr>
        <p:txBody>
          <a:bodyPr wrap="square" rtlCol="0">
            <a:spAutoFit/>
          </a:bodyPr>
          <a:lstStyle/>
          <a:p>
            <a:r>
              <a:rPr lang="en-US" dirty="0">
                <a:solidFill>
                  <a:srgbClr val="FFFFFF"/>
                </a:solidFill>
                <a:effectLst>
                  <a:outerShdw blurRad="38100" dist="38100" dir="2700000" algn="tl">
                    <a:srgbClr val="000000">
                      <a:alpha val="43137"/>
                    </a:srgbClr>
                  </a:outerShdw>
                </a:effectLst>
              </a:rPr>
              <a:t>Holly the Collie</a:t>
            </a:r>
          </a:p>
        </p:txBody>
      </p:sp>
      <p:sp>
        <p:nvSpPr>
          <p:cNvPr id="6" name="TextBox 5">
            <a:extLst>
              <a:ext uri="{FF2B5EF4-FFF2-40B4-BE49-F238E27FC236}">
                <a16:creationId xmlns:a16="http://schemas.microsoft.com/office/drawing/2014/main" id="{377C2AE9-E73E-44E1-B3C2-B6F8B59C58CD}"/>
              </a:ext>
            </a:extLst>
          </p:cNvPr>
          <p:cNvSpPr txBox="1"/>
          <p:nvPr/>
        </p:nvSpPr>
        <p:spPr>
          <a:xfrm rot="20146616">
            <a:off x="10038460" y="2181029"/>
            <a:ext cx="2133600" cy="369332"/>
          </a:xfrm>
          <a:prstGeom prst="rect">
            <a:avLst/>
          </a:prstGeom>
          <a:noFill/>
        </p:spPr>
        <p:txBody>
          <a:bodyPr wrap="square" rtlCol="0">
            <a:spAutoFit/>
          </a:bodyPr>
          <a:lstStyle/>
          <a:p>
            <a:r>
              <a:rPr lang="en-US" dirty="0">
                <a:solidFill>
                  <a:srgbClr val="FFFFFF"/>
                </a:solidFill>
                <a:effectLst>
                  <a:outerShdw blurRad="38100" dist="38100" dir="2700000" algn="tl">
                    <a:srgbClr val="000000">
                      <a:alpha val="43137"/>
                    </a:srgbClr>
                  </a:outerShdw>
                </a:effectLst>
              </a:rPr>
              <a:t>Persephone the Cat</a:t>
            </a:r>
          </a:p>
        </p:txBody>
      </p:sp>
      <p:sp>
        <p:nvSpPr>
          <p:cNvPr id="9" name="TextBox 8">
            <a:extLst>
              <a:ext uri="{FF2B5EF4-FFF2-40B4-BE49-F238E27FC236}">
                <a16:creationId xmlns:a16="http://schemas.microsoft.com/office/drawing/2014/main" id="{9C73A145-31AE-4019-AD04-DD41F6BC9782}"/>
              </a:ext>
            </a:extLst>
          </p:cNvPr>
          <p:cNvSpPr txBox="1"/>
          <p:nvPr/>
        </p:nvSpPr>
        <p:spPr>
          <a:xfrm rot="20146616">
            <a:off x="9944100" y="6071195"/>
            <a:ext cx="2133600" cy="369332"/>
          </a:xfrm>
          <a:prstGeom prst="rect">
            <a:avLst/>
          </a:prstGeom>
          <a:noFill/>
        </p:spPr>
        <p:txBody>
          <a:bodyPr wrap="square" rtlCol="0">
            <a:spAutoFit/>
          </a:bodyPr>
          <a:lstStyle/>
          <a:p>
            <a:r>
              <a:rPr lang="en-US" dirty="0">
                <a:solidFill>
                  <a:srgbClr val="FFFFFF"/>
                </a:solidFill>
                <a:effectLst>
                  <a:outerShdw blurRad="38100" dist="38100" dir="2700000" algn="tl">
                    <a:srgbClr val="000000">
                      <a:alpha val="43137"/>
                    </a:srgbClr>
                  </a:outerShdw>
                </a:effectLst>
              </a:rPr>
              <a:t>Sampson the Cat</a:t>
            </a:r>
          </a:p>
        </p:txBody>
      </p:sp>
      <p:sp>
        <p:nvSpPr>
          <p:cNvPr id="11" name="TextBox 10">
            <a:extLst>
              <a:ext uri="{FF2B5EF4-FFF2-40B4-BE49-F238E27FC236}">
                <a16:creationId xmlns:a16="http://schemas.microsoft.com/office/drawing/2014/main" id="{A65AD83D-F199-46C2-9ADF-730CA1488A0A}"/>
              </a:ext>
            </a:extLst>
          </p:cNvPr>
          <p:cNvSpPr txBox="1"/>
          <p:nvPr/>
        </p:nvSpPr>
        <p:spPr>
          <a:xfrm rot="562274">
            <a:off x="7031101" y="165893"/>
            <a:ext cx="2133600" cy="369332"/>
          </a:xfrm>
          <a:prstGeom prst="rect">
            <a:avLst/>
          </a:prstGeom>
          <a:noFill/>
        </p:spPr>
        <p:txBody>
          <a:bodyPr wrap="square" rtlCol="0">
            <a:spAutoFit/>
          </a:bodyPr>
          <a:lstStyle/>
          <a:p>
            <a:r>
              <a:rPr lang="en-US" dirty="0">
                <a:solidFill>
                  <a:srgbClr val="FFFFFF"/>
                </a:solidFill>
                <a:effectLst>
                  <a:outerShdw blurRad="38100" dist="38100" dir="2700000" algn="tl">
                    <a:srgbClr val="000000">
                      <a:alpha val="43137"/>
                    </a:srgbClr>
                  </a:outerShdw>
                </a:effectLst>
              </a:rPr>
              <a:t>Thistle the Corgi</a:t>
            </a:r>
          </a:p>
        </p:txBody>
      </p:sp>
    </p:spTree>
    <p:extLst>
      <p:ext uri="{BB962C8B-B14F-4D97-AF65-F5344CB8AC3E}">
        <p14:creationId xmlns:p14="http://schemas.microsoft.com/office/powerpoint/2010/main" val="2658704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fontScale="90000"/>
          </a:bodyPr>
          <a:lstStyle/>
          <a:p>
            <a:r>
              <a:rPr lang="en-US" b="1" dirty="0">
                <a:solidFill>
                  <a:schemeClr val="accent5"/>
                </a:solidFill>
              </a:rPr>
              <a:t>Grants Update</a:t>
            </a:r>
            <a:br>
              <a:rPr lang="en-US" b="1" dirty="0">
                <a:solidFill>
                  <a:schemeClr val="accent5"/>
                </a:solidFill>
              </a:rPr>
            </a:br>
            <a:r>
              <a:rPr lang="en-US" sz="3200" b="1" dirty="0">
                <a:solidFill>
                  <a:schemeClr val="accent5"/>
                </a:solidFill>
              </a:rPr>
              <a:t>Current Grants</a:t>
            </a:r>
            <a:endParaRPr lang="en-US" b="1" dirty="0">
              <a:solidFill>
                <a:schemeClr val="accent5"/>
              </a:solidFill>
            </a:endParaRPr>
          </a:p>
        </p:txBody>
      </p:sp>
      <p:sp>
        <p:nvSpPr>
          <p:cNvPr id="3" name="Content Placeholder 2"/>
          <p:cNvSpPr>
            <a:spLocks noGrp="1"/>
          </p:cNvSpPr>
          <p:nvPr>
            <p:ph idx="1"/>
          </p:nvPr>
        </p:nvSpPr>
        <p:spPr>
          <a:xfrm>
            <a:off x="381000" y="2121407"/>
            <a:ext cx="5715000" cy="4483929"/>
          </a:xfrm>
        </p:spPr>
        <p:txBody>
          <a:bodyPr/>
          <a:lstStyle/>
          <a:p>
            <a:r>
              <a:rPr lang="en-US" sz="2400" dirty="0">
                <a:solidFill>
                  <a:schemeClr val="accent6"/>
                </a:solidFill>
                <a:latin typeface="Lato" panose="020F0502020204030203" pitchFamily="34" charset="0"/>
              </a:rPr>
              <a:t>MISGP 2018 Project</a:t>
            </a:r>
          </a:p>
          <a:p>
            <a:pPr lvl="1"/>
            <a:r>
              <a:rPr lang="en-US" sz="2000" dirty="0">
                <a:solidFill>
                  <a:schemeClr val="accent6"/>
                </a:solidFill>
                <a:latin typeface="Lato" panose="020F0502020204030203" pitchFamily="34" charset="0"/>
              </a:rPr>
              <a:t>2021 Crew</a:t>
            </a:r>
          </a:p>
          <a:p>
            <a:pPr lvl="1"/>
            <a:r>
              <a:rPr lang="en-US" sz="2000" dirty="0">
                <a:solidFill>
                  <a:schemeClr val="accent6"/>
                </a:solidFill>
                <a:latin typeface="Lato" panose="020F0502020204030203" pitchFamily="34" charset="0"/>
              </a:rPr>
              <a:t>Treatments, outreach, “leadership in IS work”</a:t>
            </a:r>
          </a:p>
          <a:p>
            <a:r>
              <a:rPr lang="en-US" sz="2400" dirty="0">
                <a:solidFill>
                  <a:schemeClr val="accent6"/>
                </a:solidFill>
                <a:latin typeface="Lato" panose="020F0502020204030203" pitchFamily="34" charset="0"/>
              </a:rPr>
              <a:t>MISGP 2019 CISMA</a:t>
            </a:r>
          </a:p>
          <a:p>
            <a:pPr lvl="1"/>
            <a:r>
              <a:rPr lang="en-US" sz="2000" dirty="0">
                <a:solidFill>
                  <a:schemeClr val="accent6"/>
                </a:solidFill>
                <a:latin typeface="Lato" panose="020F0502020204030203" pitchFamily="34" charset="0"/>
              </a:rPr>
              <a:t>Basic functions, outreach</a:t>
            </a:r>
          </a:p>
          <a:p>
            <a:pPr marL="342891" marR="0" lvl="0" indent="-342891"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schemeClr val="accent6"/>
                </a:solidFill>
                <a:effectLst/>
                <a:uLnTx/>
                <a:uFillTx/>
                <a:latin typeface="Lato" panose="020F0502020204030203" pitchFamily="34" charset="0"/>
              </a:rPr>
              <a:t>MISGP 2019 </a:t>
            </a:r>
            <a:r>
              <a:rPr kumimoji="0" lang="en-US" sz="2400" b="0" i="1" u="none" strike="noStrike" kern="1200" cap="none" spc="0" normalizeH="0" baseline="0" noProof="0" dirty="0">
                <a:ln>
                  <a:noFill/>
                </a:ln>
                <a:solidFill>
                  <a:schemeClr val="accent6"/>
                </a:solidFill>
                <a:effectLst/>
                <a:uLnTx/>
                <a:uFillTx/>
                <a:latin typeface="Lato" panose="020F0502020204030203" pitchFamily="34" charset="0"/>
              </a:rPr>
              <a:t>GBB</a:t>
            </a:r>
            <a:endParaRPr kumimoji="0" lang="en-US" sz="2400" b="0" i="0" u="none" strike="noStrike" kern="1200" cap="none" spc="0" normalizeH="0" baseline="0" noProof="0" dirty="0">
              <a:ln>
                <a:noFill/>
              </a:ln>
              <a:solidFill>
                <a:schemeClr val="accent6"/>
              </a:solidFill>
              <a:effectLst/>
              <a:uLnTx/>
              <a:uFillTx/>
              <a:latin typeface="Lato" panose="020F0502020204030203" pitchFamily="34" charset="0"/>
            </a:endParaRPr>
          </a:p>
          <a:p>
            <a:pPr marL="742932" marR="0" lvl="1" indent="-285744"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a:ln>
                  <a:noFill/>
                </a:ln>
                <a:solidFill>
                  <a:schemeClr val="accent6"/>
                </a:solidFill>
                <a:effectLst/>
                <a:uLnTx/>
                <a:uFillTx/>
                <a:latin typeface="Lato" panose="020F0502020204030203" pitchFamily="34" charset="0"/>
              </a:rPr>
              <a:t>Strengthen current program</a:t>
            </a:r>
          </a:p>
          <a:p>
            <a:pPr marL="742932" marR="0" lvl="1" indent="-285744"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a:ln>
                  <a:noFill/>
                </a:ln>
                <a:solidFill>
                  <a:schemeClr val="accent6"/>
                </a:solidFill>
                <a:effectLst/>
                <a:uLnTx/>
                <a:uFillTx/>
                <a:latin typeface="Lato" panose="020F0502020204030203" pitchFamily="34" charset="0"/>
              </a:rPr>
              <a:t>Bring </a:t>
            </a:r>
            <a:r>
              <a:rPr kumimoji="0" lang="en-US" sz="2000" b="0" i="1" u="none" strike="noStrike" kern="1200" cap="none" spc="0" normalizeH="0" baseline="0" noProof="0" dirty="0">
                <a:ln>
                  <a:noFill/>
                </a:ln>
                <a:solidFill>
                  <a:schemeClr val="accent6"/>
                </a:solidFill>
                <a:effectLst/>
                <a:uLnTx/>
                <a:uFillTx/>
                <a:latin typeface="Lato" panose="020F0502020204030203" pitchFamily="34" charset="0"/>
              </a:rPr>
              <a:t>GBB</a:t>
            </a:r>
            <a:r>
              <a:rPr kumimoji="0" lang="en-US" sz="2000" b="0" i="0" u="none" strike="noStrike" kern="1200" cap="none" spc="0" normalizeH="0" baseline="0" noProof="0" dirty="0">
                <a:ln>
                  <a:noFill/>
                </a:ln>
                <a:solidFill>
                  <a:schemeClr val="accent6"/>
                </a:solidFill>
                <a:effectLst/>
                <a:uLnTx/>
                <a:uFillTx/>
                <a:latin typeface="Lato" panose="020F0502020204030203" pitchFamily="34" charset="0"/>
              </a:rPr>
              <a:t> state-wide!</a:t>
            </a:r>
          </a:p>
          <a:p>
            <a:endParaRPr lang="en-US" sz="2400" dirty="0">
              <a:solidFill>
                <a:schemeClr val="accent6"/>
              </a:solidFill>
              <a:latin typeface="Lato" panose="020F0502020204030203" pitchFamily="34" charset="0"/>
            </a:endParaRPr>
          </a:p>
        </p:txBody>
      </p:sp>
      <p:sp>
        <p:nvSpPr>
          <p:cNvPr id="4" name="Rectangle 3">
            <a:extLst>
              <a:ext uri="{FF2B5EF4-FFF2-40B4-BE49-F238E27FC236}">
                <a16:creationId xmlns:a16="http://schemas.microsoft.com/office/drawing/2014/main" id="{515B9744-90A7-44E0-B13D-6A54FF7992AE}"/>
              </a:ext>
            </a:extLst>
          </p:cNvPr>
          <p:cNvSpPr/>
          <p:nvPr/>
        </p:nvSpPr>
        <p:spPr>
          <a:xfrm>
            <a:off x="3048000" y="1141237"/>
            <a:ext cx="6096000" cy="83099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accent1"/>
                </a:solidFill>
                <a:effectLst/>
                <a:uLnTx/>
                <a:uFillTx/>
                <a:latin typeface="Lato" panose="020F0502020204030203" pitchFamily="34" charset="0"/>
              </a:rPr>
              <a:t>Fully funded through 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accent1"/>
                </a:solidFill>
                <a:effectLst/>
                <a:uLnTx/>
                <a:uFillTx/>
                <a:latin typeface="Lato" panose="020F0502020204030203" pitchFamily="34" charset="0"/>
              </a:rPr>
              <a:t>Strongly funded to 2023</a:t>
            </a:r>
          </a:p>
        </p:txBody>
      </p:sp>
      <p:sp>
        <p:nvSpPr>
          <p:cNvPr id="7" name="Content Placeholder 2">
            <a:extLst>
              <a:ext uri="{FF2B5EF4-FFF2-40B4-BE49-F238E27FC236}">
                <a16:creationId xmlns:a16="http://schemas.microsoft.com/office/drawing/2014/main" id="{B5EF213B-426A-43C5-9DAA-1A6AE913432D}"/>
              </a:ext>
            </a:extLst>
          </p:cNvPr>
          <p:cNvSpPr txBox="1">
            <a:spLocks/>
          </p:cNvSpPr>
          <p:nvPr/>
        </p:nvSpPr>
        <p:spPr bwMode="auto">
          <a:xfrm>
            <a:off x="6096000" y="2095344"/>
            <a:ext cx="5876544" cy="448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91" marR="0" lvl="0" indent="-342891"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schemeClr val="accent6"/>
                </a:solidFill>
                <a:effectLst/>
                <a:uLnTx/>
                <a:uFillTx/>
                <a:latin typeface="Lato" panose="020F0502020204030203" pitchFamily="34" charset="0"/>
              </a:rPr>
              <a:t>USFS CWMA 2019</a:t>
            </a:r>
          </a:p>
          <a:p>
            <a:pPr marL="742932" marR="0" lvl="1" indent="-285744"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a:ln>
                  <a:noFill/>
                </a:ln>
                <a:solidFill>
                  <a:schemeClr val="accent6"/>
                </a:solidFill>
                <a:effectLst/>
                <a:uLnTx/>
                <a:uFillTx/>
                <a:latin typeface="Lato" panose="020F0502020204030203" pitchFamily="34" charset="0"/>
              </a:rPr>
              <a:t>Treatment, outreach, staff time</a:t>
            </a:r>
          </a:p>
          <a:p>
            <a:pPr indent="-285744">
              <a:buFont typeface="Arial" charset="0"/>
              <a:buChar char="–"/>
              <a:defRPr/>
            </a:pPr>
            <a:r>
              <a:rPr lang="en-US" sz="2400" dirty="0">
                <a:solidFill>
                  <a:schemeClr val="accent6"/>
                </a:solidFill>
                <a:latin typeface="Lato" panose="020F0502020204030203" pitchFamily="34" charset="0"/>
              </a:rPr>
              <a:t>USFS CWMA 2020</a:t>
            </a:r>
          </a:p>
          <a:p>
            <a:pPr lvl="1">
              <a:defRPr/>
            </a:pPr>
            <a:r>
              <a:rPr kumimoji="0" lang="en-US" sz="2000" b="0" i="0" u="none" strike="noStrike" kern="1200" cap="none" spc="0" normalizeH="0" baseline="0" noProof="0" dirty="0">
                <a:ln>
                  <a:noFill/>
                </a:ln>
                <a:solidFill>
                  <a:schemeClr val="accent6"/>
                </a:solidFill>
                <a:effectLst/>
                <a:uLnTx/>
                <a:uFillTx/>
                <a:latin typeface="Lato" panose="020F0502020204030203" pitchFamily="34" charset="0"/>
              </a:rPr>
              <a:t>Staff time, treatment, restoration</a:t>
            </a:r>
          </a:p>
          <a:p>
            <a:pPr>
              <a:defRPr/>
            </a:pPr>
            <a:r>
              <a:rPr lang="en-US" sz="2400" dirty="0">
                <a:solidFill>
                  <a:schemeClr val="accent6"/>
                </a:solidFill>
                <a:latin typeface="Lato" panose="020F0502020204030203" pitchFamily="34" charset="0"/>
              </a:rPr>
              <a:t>Good Neighbor Authority</a:t>
            </a:r>
          </a:p>
          <a:p>
            <a:pPr lvl="1">
              <a:defRPr/>
            </a:pPr>
            <a:r>
              <a:rPr kumimoji="0" lang="en-US" sz="2000" b="0" i="0" u="none" strike="noStrike" kern="1200" cap="none" spc="0" normalizeH="0" baseline="0" noProof="0" dirty="0">
                <a:ln>
                  <a:noFill/>
                </a:ln>
                <a:solidFill>
                  <a:schemeClr val="accent6"/>
                </a:solidFill>
                <a:effectLst/>
                <a:uLnTx/>
                <a:uFillTx/>
                <a:latin typeface="Lato" panose="020F0502020204030203" pitchFamily="34" charset="0"/>
              </a:rPr>
              <a:t>Treatments/staff time</a:t>
            </a:r>
          </a:p>
        </p:txBody>
      </p:sp>
    </p:spTree>
    <p:extLst>
      <p:ext uri="{BB962C8B-B14F-4D97-AF65-F5344CB8AC3E}">
        <p14:creationId xmlns:p14="http://schemas.microsoft.com/office/powerpoint/2010/main" val="18809602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5"/>
                </a:solidFill>
              </a:rPr>
              <a:t>Upcoming Grants</a:t>
            </a:r>
          </a:p>
        </p:txBody>
      </p:sp>
      <p:sp>
        <p:nvSpPr>
          <p:cNvPr id="6" name="Content Placeholder 2">
            <a:extLst>
              <a:ext uri="{FF2B5EF4-FFF2-40B4-BE49-F238E27FC236}">
                <a16:creationId xmlns:a16="http://schemas.microsoft.com/office/drawing/2014/main" id="{54ECD7C1-6850-464E-9EB3-DAE9BF61D50A}"/>
              </a:ext>
            </a:extLst>
          </p:cNvPr>
          <p:cNvSpPr txBox="1">
            <a:spLocks/>
          </p:cNvSpPr>
          <p:nvPr/>
        </p:nvSpPr>
        <p:spPr bwMode="auto">
          <a:xfrm>
            <a:off x="609600" y="1219199"/>
            <a:ext cx="4648200" cy="205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a:ln>
                  <a:noFill/>
                </a:ln>
                <a:solidFill>
                  <a:schemeClr val="accent6"/>
                </a:solidFill>
                <a:effectLst/>
                <a:uLnTx/>
                <a:uFillTx/>
                <a:latin typeface="Gill Sans MT"/>
                <a:ea typeface="+mn-ea"/>
                <a:cs typeface="+mn-cs"/>
              </a:rPr>
              <a:t>USFS CWMA 2021</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a:ln>
                  <a:noFill/>
                </a:ln>
                <a:solidFill>
                  <a:schemeClr val="accent6"/>
                </a:solidFill>
                <a:effectLst/>
                <a:uLnTx/>
                <a:uFillTx/>
                <a:latin typeface="Gill Sans MT"/>
                <a:ea typeface="+mn-ea"/>
                <a:cs typeface="+mn-cs"/>
              </a:rPr>
              <a:t>MISGP 2020 </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lang="en-US" sz="2400" dirty="0">
                <a:solidFill>
                  <a:schemeClr val="accent6"/>
                </a:solidFill>
                <a:latin typeface="Lato" panose="020F0502020204030203" pitchFamily="34" charset="0"/>
              </a:rPr>
              <a:t>HWA subgrant extension</a:t>
            </a:r>
          </a:p>
        </p:txBody>
      </p:sp>
      <p:sp>
        <p:nvSpPr>
          <p:cNvPr id="3" name="Content Placeholder 2">
            <a:extLst>
              <a:ext uri="{FF2B5EF4-FFF2-40B4-BE49-F238E27FC236}">
                <a16:creationId xmlns:a16="http://schemas.microsoft.com/office/drawing/2014/main" id="{E3895104-EABA-46C5-A667-59F4EAF0878B}"/>
              </a:ext>
            </a:extLst>
          </p:cNvPr>
          <p:cNvSpPr txBox="1">
            <a:spLocks/>
          </p:cNvSpPr>
          <p:nvPr/>
        </p:nvSpPr>
        <p:spPr bwMode="auto">
          <a:xfrm>
            <a:off x="6172200" y="1219199"/>
            <a:ext cx="4648200" cy="205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200" b="0" i="0" u="none" strike="noStrike" kern="1200" cap="none" spc="0" normalizeH="0" baseline="0" noProof="0" dirty="0">
                <a:ln>
                  <a:noFill/>
                </a:ln>
                <a:solidFill>
                  <a:schemeClr val="accent6"/>
                </a:solidFill>
                <a:effectLst/>
                <a:uLnTx/>
                <a:uFillTx/>
                <a:latin typeface="Gill Sans MT"/>
                <a:ea typeface="+mn-ea"/>
                <a:cs typeface="+mn-cs"/>
              </a:rPr>
              <a:t>Survey team</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lang="en-US" sz="2200" dirty="0">
                <a:solidFill>
                  <a:schemeClr val="accent6"/>
                </a:solidFill>
                <a:latin typeface="Gill Sans MT"/>
              </a:rPr>
              <a:t>Extended dumpsters</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lang="en-US" sz="2200" dirty="0">
                <a:solidFill>
                  <a:schemeClr val="accent6"/>
                </a:solidFill>
                <a:latin typeface="Gill Sans MT"/>
              </a:rPr>
              <a:t>Additional species work</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lang="en-US" sz="2200" dirty="0">
                <a:solidFill>
                  <a:schemeClr val="accent6"/>
                </a:solidFill>
                <a:latin typeface="Gill Sans MT"/>
              </a:rPr>
              <a:t>Prevention &amp; prioritization</a:t>
            </a:r>
            <a:endParaRPr lang="en-US" sz="2200" dirty="0">
              <a:solidFill>
                <a:schemeClr val="accent6"/>
              </a:solidFill>
              <a:latin typeface="Lato" panose="020F0502020204030203" pitchFamily="34" charset="0"/>
            </a:endParaRPr>
          </a:p>
        </p:txBody>
      </p:sp>
      <p:pic>
        <p:nvPicPr>
          <p:cNvPr id="10" name="Picture 9" descr="A car parked in front of a tree&#10;&#10;Description automatically generated">
            <a:extLst>
              <a:ext uri="{FF2B5EF4-FFF2-40B4-BE49-F238E27FC236}">
                <a16:creationId xmlns:a16="http://schemas.microsoft.com/office/drawing/2014/main" id="{5BD183BE-4E17-4741-AF4A-5700EB3E2A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0000"/>
          <a:stretch/>
        </p:blipFill>
        <p:spPr>
          <a:xfrm>
            <a:off x="6248400" y="3108960"/>
            <a:ext cx="5486400" cy="3291840"/>
          </a:xfrm>
          <a:prstGeom prst="rect">
            <a:avLst/>
          </a:prstGeom>
          <a:effectLst>
            <a:softEdge rad="63500"/>
          </a:effectLst>
        </p:spPr>
      </p:pic>
      <p:sp>
        <p:nvSpPr>
          <p:cNvPr id="11" name="TextBox 10">
            <a:extLst>
              <a:ext uri="{FF2B5EF4-FFF2-40B4-BE49-F238E27FC236}">
                <a16:creationId xmlns:a16="http://schemas.microsoft.com/office/drawing/2014/main" id="{5F53B815-D6D3-4C67-91C6-7618A48828C8}"/>
              </a:ext>
            </a:extLst>
          </p:cNvPr>
          <p:cNvSpPr txBox="1"/>
          <p:nvPr/>
        </p:nvSpPr>
        <p:spPr>
          <a:xfrm>
            <a:off x="9677400" y="6016823"/>
            <a:ext cx="2057400" cy="307777"/>
          </a:xfrm>
          <a:prstGeom prst="rect">
            <a:avLst/>
          </a:prstGeom>
          <a:noFill/>
        </p:spPr>
        <p:txBody>
          <a:bodyPr wrap="square" rtlCol="0">
            <a:spAutoFit/>
          </a:bodyPr>
          <a:lstStyle/>
          <a:p>
            <a:r>
              <a:rPr lang="en-US" sz="1400" dirty="0"/>
              <a:t>Ted </a:t>
            </a:r>
            <a:r>
              <a:rPr lang="en-US" sz="1400" dirty="0" err="1"/>
              <a:t>Kraimer</a:t>
            </a:r>
            <a:endParaRPr lang="en-US" sz="1400" dirty="0"/>
          </a:p>
        </p:txBody>
      </p:sp>
      <p:pic>
        <p:nvPicPr>
          <p:cNvPr id="13" name="Picture 12" descr="A close up of a flower&#10;&#10;Description automatically generated">
            <a:extLst>
              <a:ext uri="{FF2B5EF4-FFF2-40B4-BE49-F238E27FC236}">
                <a16:creationId xmlns:a16="http://schemas.microsoft.com/office/drawing/2014/main" id="{AF43EEAE-B0B7-4E48-8F16-5FD459445F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635001" y="2844482"/>
            <a:ext cx="4775199" cy="3581399"/>
          </a:xfrm>
          <a:prstGeom prst="rect">
            <a:avLst/>
          </a:prstGeom>
          <a:effectLst>
            <a:softEdge rad="63500"/>
          </a:effectLst>
        </p:spPr>
      </p:pic>
      <p:sp>
        <p:nvSpPr>
          <p:cNvPr id="15" name="TextBox 14">
            <a:extLst>
              <a:ext uri="{FF2B5EF4-FFF2-40B4-BE49-F238E27FC236}">
                <a16:creationId xmlns:a16="http://schemas.microsoft.com/office/drawing/2014/main" id="{57CD442E-460F-4FFA-BF10-FB37C4C22361}"/>
              </a:ext>
            </a:extLst>
          </p:cNvPr>
          <p:cNvSpPr txBox="1"/>
          <p:nvPr/>
        </p:nvSpPr>
        <p:spPr>
          <a:xfrm>
            <a:off x="3810000" y="5942111"/>
            <a:ext cx="2057400" cy="307777"/>
          </a:xfrm>
          <a:prstGeom prst="rect">
            <a:avLst/>
          </a:prstGeom>
          <a:noFill/>
        </p:spPr>
        <p:txBody>
          <a:bodyPr wrap="square" rtlCol="0">
            <a:spAutoFit/>
          </a:bodyPr>
          <a:lstStyle/>
          <a:p>
            <a:r>
              <a:rPr lang="en-US" sz="1400" dirty="0"/>
              <a:t>Stephanie </a:t>
            </a:r>
            <a:r>
              <a:rPr lang="en-US" sz="1400" dirty="0" err="1"/>
              <a:t>Heit</a:t>
            </a:r>
            <a:endParaRPr lang="en-US" sz="1400" dirty="0"/>
          </a:p>
        </p:txBody>
      </p:sp>
    </p:spTree>
    <p:extLst>
      <p:ext uri="{BB962C8B-B14F-4D97-AF65-F5344CB8AC3E}">
        <p14:creationId xmlns:p14="http://schemas.microsoft.com/office/powerpoint/2010/main" val="10902823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75790728-11F5-45EA-B332-6E428C295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a:extLst>
              <a:ext uri="{FF2B5EF4-FFF2-40B4-BE49-F238E27FC236}">
                <a16:creationId xmlns:a16="http://schemas.microsoft.com/office/drawing/2014/main" id="{D0446FEB-8296-4C58-A416-FE66BF933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2164" y="-1"/>
            <a:ext cx="759618" cy="6858000"/>
          </a:xfrm>
          <a:custGeom>
            <a:avLst/>
            <a:gdLst>
              <a:gd name="connsiteX0" fmla="*/ 666 w 759618"/>
              <a:gd name="connsiteY0" fmla="*/ 0 h 6858000"/>
              <a:gd name="connsiteX1" fmla="*/ 759618 w 759618"/>
              <a:gd name="connsiteY1" fmla="*/ 0 h 6858000"/>
              <a:gd name="connsiteX2" fmla="*/ 759618 w 759618"/>
              <a:gd name="connsiteY2" fmla="*/ 1613808 h 6858000"/>
              <a:gd name="connsiteX3" fmla="*/ 759618 w 759618"/>
              <a:gd name="connsiteY3" fmla="*/ 2003729 h 6858000"/>
              <a:gd name="connsiteX4" fmla="*/ 759618 w 759618"/>
              <a:gd name="connsiteY4" fmla="*/ 6858000 h 6858000"/>
              <a:gd name="connsiteX5" fmla="*/ 0 w 759618"/>
              <a:gd name="connsiteY5" fmla="*/ 6391227 h 6858000"/>
              <a:gd name="connsiteX6" fmla="*/ 0 w 759618"/>
              <a:gd name="connsiteY6" fmla="*/ 1147035 h 6858000"/>
              <a:gd name="connsiteX7" fmla="*/ 666 w 759618"/>
              <a:gd name="connsiteY7" fmla="*/ 1147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18" h="6858000">
                <a:moveTo>
                  <a:pt x="666" y="0"/>
                </a:moveTo>
                <a:lnTo>
                  <a:pt x="759618" y="0"/>
                </a:lnTo>
                <a:lnTo>
                  <a:pt x="759618" y="1613808"/>
                </a:lnTo>
                <a:lnTo>
                  <a:pt x="759618" y="2003729"/>
                </a:lnTo>
                <a:lnTo>
                  <a:pt x="759618" y="6858000"/>
                </a:lnTo>
                <a:lnTo>
                  <a:pt x="0" y="6391227"/>
                </a:lnTo>
                <a:lnTo>
                  <a:pt x="0" y="1147035"/>
                </a:lnTo>
                <a:lnTo>
                  <a:pt x="666" y="1147444"/>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78" name="Freeform 7">
            <a:extLst>
              <a:ext uri="{FF2B5EF4-FFF2-40B4-BE49-F238E27FC236}">
                <a16:creationId xmlns:a16="http://schemas.microsoft.com/office/drawing/2014/main" id="{B8DC1EB4-F209-45A1-B9E9-6E237EF04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52030" y="887217"/>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useBgFill="1">
        <p:nvSpPr>
          <p:cNvPr id="80" name="Freeform: Shape 79">
            <a:extLst>
              <a:ext uri="{FF2B5EF4-FFF2-40B4-BE49-F238E27FC236}">
                <a16:creationId xmlns:a16="http://schemas.microsoft.com/office/drawing/2014/main" id="{1ABC2BC2-F576-4967-9EDA-93DBDDD8D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34682" cy="6141008"/>
          </a:xfrm>
          <a:custGeom>
            <a:avLst/>
            <a:gdLst>
              <a:gd name="connsiteX0" fmla="*/ 0 w 4634682"/>
              <a:gd name="connsiteY0" fmla="*/ 0 h 6141008"/>
              <a:gd name="connsiteX1" fmla="*/ 4634682 w 4634682"/>
              <a:gd name="connsiteY1" fmla="*/ 0 h 6141008"/>
              <a:gd name="connsiteX2" fmla="*/ 4634682 w 4634682"/>
              <a:gd name="connsiteY2" fmla="*/ 6141008 h 6141008"/>
              <a:gd name="connsiteX3" fmla="*/ 0 w 4634682"/>
              <a:gd name="connsiteY3" fmla="*/ 6141008 h 6141008"/>
            </a:gdLst>
            <a:ahLst/>
            <a:cxnLst>
              <a:cxn ang="0">
                <a:pos x="connsiteX0" y="connsiteY0"/>
              </a:cxn>
              <a:cxn ang="0">
                <a:pos x="connsiteX1" y="connsiteY1"/>
              </a:cxn>
              <a:cxn ang="0">
                <a:pos x="connsiteX2" y="connsiteY2"/>
              </a:cxn>
              <a:cxn ang="0">
                <a:pos x="connsiteX3" y="connsiteY3"/>
              </a:cxn>
            </a:cxnLst>
            <a:rect l="l" t="t" r="r" b="b"/>
            <a:pathLst>
              <a:path w="4634682" h="6141008">
                <a:moveTo>
                  <a:pt x="0" y="0"/>
                </a:moveTo>
                <a:lnTo>
                  <a:pt x="4634682" y="0"/>
                </a:lnTo>
                <a:lnTo>
                  <a:pt x="4634682" y="6141008"/>
                </a:lnTo>
                <a:lnTo>
                  <a:pt x="0" y="6141008"/>
                </a:lnTo>
                <a:close/>
              </a:path>
            </a:pathLst>
          </a:custGeom>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Michigan Invasive Species Coalition">
            <a:extLst>
              <a:ext uri="{FF2B5EF4-FFF2-40B4-BE49-F238E27FC236}">
                <a16:creationId xmlns:a16="http://schemas.microsoft.com/office/drawing/2014/main" id="{80222021-C0C6-4180-BD16-B08D1853A68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0140" y="715088"/>
            <a:ext cx="3816084" cy="99218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play clean go invasiv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136" b="96516" l="3000" r="95667"/>
                    </a14:imgEffect>
                  </a14:imgLayer>
                </a14:imgProps>
              </a:ext>
              <a:ext uri="{28A0092B-C50C-407E-A947-70E740481C1C}">
                <a14:useLocalDpi xmlns:a14="http://schemas.microsoft.com/office/drawing/2010/main" val="0"/>
              </a:ext>
            </a:extLst>
          </a:blip>
          <a:stretch>
            <a:fillRect/>
          </a:stretch>
        </p:blipFill>
        <p:spPr bwMode="auto">
          <a:xfrm>
            <a:off x="657732" y="2279188"/>
            <a:ext cx="1818723" cy="173991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RIPPLE invasive"/>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910652" y="2246204"/>
            <a:ext cx="1278835" cy="17995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mipn">
            <a:extLst>
              <a:ext uri="{FF2B5EF4-FFF2-40B4-BE49-F238E27FC236}">
                <a16:creationId xmlns:a16="http://schemas.microsoft.com/office/drawing/2014/main" id="{3CAF0241-9B71-467B-9475-65129982E9D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67910" y="4225683"/>
            <a:ext cx="3798314" cy="1728232"/>
          </a:xfrm>
          <a:prstGeom prst="rect">
            <a:avLst/>
          </a:prstGeom>
          <a:noFill/>
          <a:extLst>
            <a:ext uri="{909E8E84-426E-40DD-AFC4-6F175D3DCCD1}">
              <a14:hiddenFill xmlns:a14="http://schemas.microsoft.com/office/drawing/2010/main">
                <a:solidFill>
                  <a:srgbClr val="FFFFFF"/>
                </a:solidFill>
              </a14:hiddenFill>
            </a:ext>
          </a:extLst>
        </p:spPr>
      </p:pic>
      <p:sp>
        <p:nvSpPr>
          <p:cNvPr id="82" name="Rectangle 8">
            <a:extLst>
              <a:ext uri="{FF2B5EF4-FFF2-40B4-BE49-F238E27FC236}">
                <a16:creationId xmlns:a16="http://schemas.microsoft.com/office/drawing/2014/main" id="{CBF8AB07-7940-455D-8D68-CF56D29966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
            <a:ext cx="7287170" cy="685799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552841" y="643465"/>
            <a:ext cx="5840770" cy="1693571"/>
          </a:xfrm>
        </p:spPr>
        <p:txBody>
          <a:bodyPr>
            <a:normAutofit/>
          </a:bodyPr>
          <a:lstStyle/>
          <a:p>
            <a:r>
              <a:rPr lang="en-US" sz="4000">
                <a:solidFill>
                  <a:srgbClr val="FFFFFF"/>
                </a:solidFill>
                <a:latin typeface="Impact" pitchFamily="34" charset="0"/>
              </a:rPr>
              <a:t>State-wide &amp; Regional Updates</a:t>
            </a:r>
          </a:p>
        </p:txBody>
      </p:sp>
      <p:sp>
        <p:nvSpPr>
          <p:cNvPr id="3" name="Content Placeholder 2"/>
          <p:cNvSpPr>
            <a:spLocks noGrp="1"/>
          </p:cNvSpPr>
          <p:nvPr>
            <p:ph idx="1"/>
          </p:nvPr>
        </p:nvSpPr>
        <p:spPr>
          <a:xfrm>
            <a:off x="5552840" y="2435267"/>
            <a:ext cx="5840770" cy="3080459"/>
          </a:xfrm>
        </p:spPr>
        <p:txBody>
          <a:bodyPr anchor="t">
            <a:normAutofit/>
          </a:bodyPr>
          <a:lstStyle/>
          <a:p>
            <a:r>
              <a:rPr lang="en-US" sz="2400" b="1" dirty="0">
                <a:solidFill>
                  <a:srgbClr val="FEFFFF"/>
                </a:solidFill>
              </a:rPr>
              <a:t>Michigan Invasive Species Coalition</a:t>
            </a:r>
          </a:p>
          <a:p>
            <a:r>
              <a:rPr lang="en-US" sz="2400" b="1" dirty="0">
                <a:solidFill>
                  <a:srgbClr val="FEFFFF"/>
                </a:solidFill>
              </a:rPr>
              <a:t>Play, Clean, Go</a:t>
            </a:r>
          </a:p>
          <a:p>
            <a:r>
              <a:rPr lang="en-US" sz="2400" b="1" dirty="0">
                <a:solidFill>
                  <a:srgbClr val="FEFFFF"/>
                </a:solidFill>
              </a:rPr>
              <a:t>MIPN &amp; WIGL Collaborative</a:t>
            </a:r>
          </a:p>
          <a:p>
            <a:r>
              <a:rPr lang="en-US" sz="2400" b="1" dirty="0">
                <a:solidFill>
                  <a:srgbClr val="FEFFFF"/>
                </a:solidFill>
              </a:rPr>
              <a:t>Local CISMAs</a:t>
            </a:r>
          </a:p>
        </p:txBody>
      </p:sp>
    </p:spTree>
    <p:extLst>
      <p:ext uri="{BB962C8B-B14F-4D97-AF65-F5344CB8AC3E}">
        <p14:creationId xmlns:p14="http://schemas.microsoft.com/office/powerpoint/2010/main" val="4928829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4997C9-5256-4BC3-AF39-6239A9A9D264}"/>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31306" b="512"/>
          <a:stretch/>
        </p:blipFill>
        <p:spPr>
          <a:xfrm>
            <a:off x="20" y="10"/>
            <a:ext cx="12191980" cy="6857990"/>
          </a:xfrm>
          <a:prstGeom prst="rect">
            <a:avLst/>
          </a:prstGeom>
        </p:spPr>
      </p:pic>
      <p:sp>
        <p:nvSpPr>
          <p:cNvPr id="19" name="Rectangle 10">
            <a:extLst>
              <a:ext uri="{FF2B5EF4-FFF2-40B4-BE49-F238E27FC236}">
                <a16:creationId xmlns:a16="http://schemas.microsoft.com/office/drawing/2014/main" id="{ED49FE6D-E54D-4A15-9572-966ED42F8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1489"/>
            <a:ext cx="12192000" cy="2077327"/>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630688" y="4337523"/>
            <a:ext cx="10918056" cy="1327380"/>
          </a:xfrm>
        </p:spPr>
        <p:txBody>
          <a:bodyPr>
            <a:normAutofit/>
          </a:bodyPr>
          <a:lstStyle/>
          <a:p>
            <a:r>
              <a:rPr lang="en-US" sz="4800" b="1" dirty="0">
                <a:solidFill>
                  <a:schemeClr val="accent1"/>
                </a:solidFill>
              </a:rPr>
              <a:t>Partner Updates!</a:t>
            </a:r>
          </a:p>
        </p:txBody>
      </p:sp>
      <p:sp>
        <p:nvSpPr>
          <p:cNvPr id="5" name="Subtitle 4"/>
          <p:cNvSpPr>
            <a:spLocks noGrp="1"/>
          </p:cNvSpPr>
          <p:nvPr>
            <p:ph type="subTitle" idx="1"/>
          </p:nvPr>
        </p:nvSpPr>
        <p:spPr>
          <a:xfrm>
            <a:off x="630688" y="5750937"/>
            <a:ext cx="10918056" cy="468888"/>
          </a:xfrm>
        </p:spPr>
        <p:txBody>
          <a:bodyPr>
            <a:normAutofit/>
          </a:bodyPr>
          <a:lstStyle/>
          <a:p>
            <a:pPr>
              <a:lnSpc>
                <a:spcPct val="90000"/>
              </a:lnSpc>
            </a:pPr>
            <a:r>
              <a:rPr lang="en-US" sz="2400" dirty="0">
                <a:latin typeface="Lato" panose="020F0502020204030203" pitchFamily="34" charset="0"/>
              </a:rPr>
              <a:t>2 minutes each, please</a:t>
            </a:r>
          </a:p>
        </p:txBody>
      </p:sp>
      <p:cxnSp>
        <p:nvCxnSpPr>
          <p:cNvPr id="20" name="Straight Connector 12">
            <a:extLst>
              <a:ext uri="{FF2B5EF4-FFF2-40B4-BE49-F238E27FC236}">
                <a16:creationId xmlns:a16="http://schemas.microsoft.com/office/drawing/2014/main" id="{EAFC8083-BBFA-464C-A805-4E844F66B2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149692"/>
            <a:ext cx="12188824" cy="0"/>
          </a:xfrm>
          <a:prstGeom prst="line">
            <a:avLst/>
          </a:prstGeom>
          <a:ln w="50800">
            <a:solidFill>
              <a:schemeClr val="bg1">
                <a:alpha val="93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14">
            <a:extLst>
              <a:ext uri="{FF2B5EF4-FFF2-40B4-BE49-F238E27FC236}">
                <a16:creationId xmlns:a16="http://schemas.microsoft.com/office/drawing/2014/main" id="{67DF9911-4A37-4096-BE25-0CCCFECBF6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5711486"/>
            <a:ext cx="274320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16">
            <a:extLst>
              <a:ext uri="{FF2B5EF4-FFF2-40B4-BE49-F238E27FC236}">
                <a16:creationId xmlns:a16="http://schemas.microsoft.com/office/drawing/2014/main" id="{CC752BC6-CDD2-4020-8DCF-B5E813CD3A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26067"/>
            <a:ext cx="12188824" cy="0"/>
          </a:xfrm>
          <a:prstGeom prst="line">
            <a:avLst/>
          </a:prstGeom>
          <a:ln w="50800">
            <a:solidFill>
              <a:schemeClr val="bg1">
                <a:alpha val="93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991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ChangeArrowheads="1"/>
          </p:cNvSpPr>
          <p:nvPr/>
        </p:nvSpPr>
        <p:spPr bwMode="auto">
          <a:xfrm>
            <a:off x="1828800" y="3200400"/>
            <a:ext cx="6172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i="1" dirty="0">
                <a:latin typeface="Lato" panose="020F0502020204030203" pitchFamily="34" charset="0"/>
              </a:rPr>
              <a:t>Protecting, enhancing, and promoting Northwest Michigan's natural communities through terrestrial invasive plant management and outreach.</a:t>
            </a:r>
            <a:endParaRPr lang="en-US" sz="2000" b="1" dirty="0">
              <a:latin typeface="Lato" panose="020F0502020204030203" pitchFamily="34" charset="0"/>
            </a:endParaRPr>
          </a:p>
        </p:txBody>
      </p:sp>
      <p:pic>
        <p:nvPicPr>
          <p:cNvPr id="36868" name="Picture 6" descr="S:\Images\TOP SHOTS!\Monarch soaring_mike davi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85325" y="3429000"/>
            <a:ext cx="26066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8">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01199" y="0"/>
            <a:ext cx="2590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1" descr="brown bridge_sam bodjack_flickr.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01199" y="1662113"/>
            <a:ext cx="2590800"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752600" y="4930914"/>
            <a:ext cx="6172200" cy="830997"/>
          </a:xfrm>
          <a:prstGeom prst="rect">
            <a:avLst/>
          </a:prstGeom>
          <a:noFill/>
        </p:spPr>
        <p:txBody>
          <a:bodyPr>
            <a:spAutoFit/>
          </a:bodyPr>
          <a:lstStyle/>
          <a:p>
            <a:pPr marL="114300" lvl="2" algn="ctr">
              <a:defRPr/>
            </a:pPr>
            <a:r>
              <a:rPr lang="en-US" sz="4800" b="1" dirty="0">
                <a:solidFill>
                  <a:schemeClr val="accent1"/>
                </a:solidFill>
                <a:latin typeface="Oswald" pitchFamily="2" charset="0"/>
              </a:rPr>
              <a:t>Thank you for coming!</a:t>
            </a:r>
          </a:p>
        </p:txBody>
      </p:sp>
      <p:pic>
        <p:nvPicPr>
          <p:cNvPr id="14" name="Picture 13" descr="A close up of a sign&#10;&#10;Description automatically generated">
            <a:extLst>
              <a:ext uri="{FF2B5EF4-FFF2-40B4-BE49-F238E27FC236}">
                <a16:creationId xmlns:a16="http://schemas.microsoft.com/office/drawing/2014/main" id="{08522A1B-319E-4DF2-B181-27597224019B}"/>
              </a:ext>
            </a:extLst>
          </p:cNvPr>
          <p:cNvPicPr>
            <a:picLocks noChangeAspect="1"/>
          </p:cNvPicPr>
          <p:nvPr/>
        </p:nvPicPr>
        <p:blipFill>
          <a:blip r:embed="rId7"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295650" y="72707"/>
            <a:ext cx="3086100" cy="3086100"/>
          </a:xfrm>
          <a:prstGeom prst="rect">
            <a:avLst/>
          </a:prstGeom>
        </p:spPr>
      </p:pic>
    </p:spTree>
    <p:extLst>
      <p:ext uri="{BB962C8B-B14F-4D97-AF65-F5344CB8AC3E}">
        <p14:creationId xmlns:p14="http://schemas.microsoft.com/office/powerpoint/2010/main" val="1164332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en-US" sz="4800" b="1" dirty="0">
                <a:solidFill>
                  <a:srgbClr val="FFFFFF"/>
                </a:solidFill>
                <a:latin typeface="Oswald" pitchFamily="2" charset="0"/>
              </a:rPr>
              <a:t>ISN Goals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anchor="ctr">
            <a:normAutofit/>
          </a:bodyPr>
          <a:lstStyle/>
          <a:p>
            <a:pPr marL="514350" indent="-514350">
              <a:lnSpc>
                <a:spcPct val="90000"/>
              </a:lnSpc>
              <a:buAutoNum type="arabicParenR"/>
            </a:pPr>
            <a:r>
              <a:rPr lang="en-US" sz="2400" dirty="0">
                <a:latin typeface="Lato" panose="020F0502020204030203" pitchFamily="34" charset="0"/>
              </a:rPr>
              <a:t>Raise awareness of high-priority invasive species in the region through education in order to cultivate long-term stewardship of our natural areas</a:t>
            </a:r>
          </a:p>
          <a:p>
            <a:pPr marL="514350" indent="-514350">
              <a:lnSpc>
                <a:spcPct val="90000"/>
              </a:lnSpc>
              <a:buFont typeface="Arial" charset="0"/>
              <a:buAutoNum type="arabicParenR"/>
            </a:pPr>
            <a:r>
              <a:rPr lang="en-US" sz="2400" dirty="0">
                <a:latin typeface="Lato" panose="020F0502020204030203" pitchFamily="34" charset="0"/>
              </a:rPr>
              <a:t>Prevent introduction and spread of terrestrial invasive plants through outreach and collaboration with government officials and garden professionals</a:t>
            </a:r>
          </a:p>
          <a:p>
            <a:pPr marL="514350" indent="-514350">
              <a:lnSpc>
                <a:spcPct val="90000"/>
              </a:lnSpc>
              <a:buFont typeface="Arial" charset="0"/>
              <a:buAutoNum type="arabicParenR"/>
            </a:pPr>
            <a:r>
              <a:rPr lang="en-US" sz="2400" dirty="0">
                <a:latin typeface="Lato" panose="020F0502020204030203" pitchFamily="34" charset="0"/>
              </a:rPr>
              <a:t>Survey region for high-priority terrestrial invasive plants to aid in effective prioritization and treatment strategies</a:t>
            </a:r>
          </a:p>
          <a:p>
            <a:pPr marL="514350" indent="-514350">
              <a:lnSpc>
                <a:spcPct val="90000"/>
              </a:lnSpc>
              <a:buFont typeface="Arial" charset="0"/>
              <a:buAutoNum type="arabicParenR"/>
            </a:pPr>
            <a:r>
              <a:rPr lang="en-US" sz="2400" dirty="0">
                <a:latin typeface="Lato" panose="020F0502020204030203" pitchFamily="34" charset="0"/>
              </a:rPr>
              <a:t>Facilitate and assist with treatment of high-priority species on public and private land based on survey maps and prioritization strategies</a:t>
            </a:r>
          </a:p>
        </p:txBody>
      </p:sp>
    </p:spTree>
    <p:extLst>
      <p:ext uri="{BB962C8B-B14F-4D97-AF65-F5344CB8AC3E}">
        <p14:creationId xmlns:p14="http://schemas.microsoft.com/office/powerpoint/2010/main" val="127869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ChangeArrowheads="1"/>
          </p:cNvSpPr>
          <p:nvPr/>
        </p:nvSpPr>
        <p:spPr bwMode="auto">
          <a:xfrm>
            <a:off x="1524000" y="1"/>
            <a:ext cx="9144000" cy="1169551"/>
          </a:xfrm>
          <a:prstGeom prst="rect">
            <a:avLst/>
          </a:prstGeom>
          <a:noFill/>
          <a:ln w="9525">
            <a:noFill/>
            <a:miter lim="800000"/>
            <a:headEnd/>
            <a:tailEnd/>
          </a:ln>
        </p:spPr>
        <p:txBody>
          <a:bodyPr>
            <a:spAutoFit/>
          </a:bodyPr>
          <a:lstStyle/>
          <a:p>
            <a:pPr algn="ctr">
              <a:defRPr/>
            </a:pPr>
            <a:r>
              <a:rPr lang="en-US" sz="7000" b="1" dirty="0">
                <a:solidFill>
                  <a:schemeClr val="accent1"/>
                </a:solidFill>
                <a:latin typeface="Oswald" pitchFamily="2" charset="0"/>
              </a:rPr>
              <a:t>Habitat Matters</a:t>
            </a:r>
          </a:p>
        </p:txBody>
      </p:sp>
      <p:pic>
        <p:nvPicPr>
          <p:cNvPr id="51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46407" y="1495181"/>
            <a:ext cx="3606582" cy="386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6374" y="1054359"/>
            <a:ext cx="3886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https://sphotos-a.xx.fbcdn.net/hphotos-ash3/541288_183853548399312_2002342281_n.jpg"/>
          <p:cNvPicPr>
            <a:picLocks noChangeAspect="1" noChangeArrowheads="1"/>
          </p:cNvPicPr>
          <p:nvPr/>
        </p:nvPicPr>
        <p:blipFill>
          <a:blip r:embed="rId5"/>
          <a:srcRect/>
          <a:stretch>
            <a:fillRect/>
          </a:stretch>
        </p:blipFill>
        <p:spPr bwMode="auto">
          <a:xfrm>
            <a:off x="2116183" y="3788229"/>
            <a:ext cx="4474679" cy="301103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7" name="TextBox 6"/>
          <p:cNvSpPr txBox="1"/>
          <p:nvPr/>
        </p:nvSpPr>
        <p:spPr>
          <a:xfrm>
            <a:off x="4225211" y="1462088"/>
            <a:ext cx="2819400" cy="400050"/>
          </a:xfrm>
          <a:prstGeom prst="rect">
            <a:avLst/>
          </a:prstGeom>
          <a:noFill/>
        </p:spPr>
        <p:txBody>
          <a:bodyPr>
            <a:spAutoFit/>
          </a:bodyPr>
          <a:lstStyle/>
          <a:p>
            <a:pPr>
              <a:defRPr/>
            </a:pPr>
            <a:r>
              <a:rPr lang="en-US" sz="2000" b="1" dirty="0">
                <a:solidFill>
                  <a:schemeClr val="accent6"/>
                </a:solidFill>
                <a:latin typeface="Lato" panose="020F0502020204030203" pitchFamily="34" charset="0"/>
              </a:rPr>
              <a:t>For People</a:t>
            </a:r>
          </a:p>
        </p:txBody>
      </p:sp>
      <p:sp>
        <p:nvSpPr>
          <p:cNvPr id="13" name="TextBox 12"/>
          <p:cNvSpPr txBox="1"/>
          <p:nvPr/>
        </p:nvSpPr>
        <p:spPr>
          <a:xfrm>
            <a:off x="5427007" y="2541247"/>
            <a:ext cx="2819400" cy="400050"/>
          </a:xfrm>
          <a:prstGeom prst="rect">
            <a:avLst/>
          </a:prstGeom>
          <a:noFill/>
        </p:spPr>
        <p:txBody>
          <a:bodyPr>
            <a:spAutoFit/>
          </a:bodyPr>
          <a:lstStyle/>
          <a:p>
            <a:pPr algn="r">
              <a:defRPr/>
            </a:pPr>
            <a:r>
              <a:rPr lang="en-US" sz="2000" b="1" dirty="0">
                <a:solidFill>
                  <a:schemeClr val="accent6"/>
                </a:solidFill>
                <a:latin typeface="Lato" panose="020F0502020204030203" pitchFamily="34" charset="0"/>
              </a:rPr>
              <a:t>For Wildlife</a:t>
            </a:r>
          </a:p>
        </p:txBody>
      </p:sp>
      <p:sp>
        <p:nvSpPr>
          <p:cNvPr id="14" name="TextBox 13"/>
          <p:cNvSpPr txBox="1"/>
          <p:nvPr/>
        </p:nvSpPr>
        <p:spPr>
          <a:xfrm>
            <a:off x="6590862" y="5688447"/>
            <a:ext cx="3236912" cy="400050"/>
          </a:xfrm>
          <a:prstGeom prst="rect">
            <a:avLst/>
          </a:prstGeom>
          <a:noFill/>
        </p:spPr>
        <p:txBody>
          <a:bodyPr>
            <a:spAutoFit/>
          </a:bodyPr>
          <a:lstStyle/>
          <a:p>
            <a:pPr algn="ctr">
              <a:defRPr/>
            </a:pPr>
            <a:r>
              <a:rPr lang="en-US" sz="2000" b="1" dirty="0">
                <a:solidFill>
                  <a:schemeClr val="accent6"/>
                </a:solidFill>
                <a:latin typeface="+mn-lt"/>
              </a:rPr>
              <a:t>For Northwest Michigan</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16"/>
          <p:cNvSpPr>
            <a:spLocks noChangeArrowheads="1"/>
          </p:cNvSpPr>
          <p:nvPr/>
        </p:nvSpPr>
        <p:spPr bwMode="auto">
          <a:xfrm>
            <a:off x="1878013" y="5726114"/>
            <a:ext cx="4495800" cy="276999"/>
          </a:xfrm>
          <a:prstGeom prst="rect">
            <a:avLst/>
          </a:prstGeom>
          <a:noFill/>
          <a:ln w="9525">
            <a:noFill/>
            <a:miter lim="800000"/>
            <a:headEnd/>
            <a:tailEnd/>
          </a:ln>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EDAB"/>
                </a:solidFill>
                <a:effectLst/>
                <a:uLnTx/>
                <a:uFillTx/>
                <a:latin typeface="Lato" panose="020F0502020204030203" pitchFamily="34" charset="0"/>
              </a:rPr>
              <a:t>Michigan Natural Features Inventory</a:t>
            </a:r>
          </a:p>
        </p:txBody>
      </p:sp>
      <p:sp>
        <p:nvSpPr>
          <p:cNvPr id="27" name="TextBox 26"/>
          <p:cNvSpPr txBox="1"/>
          <p:nvPr/>
        </p:nvSpPr>
        <p:spPr>
          <a:xfrm>
            <a:off x="1524000" y="0"/>
            <a:ext cx="9144000"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chemeClr val="accent1"/>
                </a:solidFill>
                <a:effectLst/>
                <a:uLnTx/>
                <a:uFillTx/>
                <a:latin typeface="Oswald" pitchFamily="2" charset="0"/>
              </a:rPr>
              <a:t>What’s Invasive?</a:t>
            </a:r>
          </a:p>
        </p:txBody>
      </p:sp>
      <p:sp>
        <p:nvSpPr>
          <p:cNvPr id="19" name="TextBox 18"/>
          <p:cNvSpPr txBox="1"/>
          <p:nvPr/>
        </p:nvSpPr>
        <p:spPr>
          <a:xfrm>
            <a:off x="2438400" y="6096001"/>
            <a:ext cx="7391400" cy="5847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6"/>
                </a:solidFill>
                <a:effectLst/>
                <a:uLnTx/>
                <a:uFillTx/>
                <a:latin typeface="Lato" panose="020F0502020204030203" pitchFamily="34" charset="0"/>
              </a:rPr>
              <a:t>Environmental harm – a natural area consisting mostly of one or a combination of introduced plants that provide minimal habitat value.</a:t>
            </a:r>
          </a:p>
        </p:txBody>
      </p:sp>
      <p:sp>
        <p:nvSpPr>
          <p:cNvPr id="20" name="TextBox 19"/>
          <p:cNvSpPr txBox="1"/>
          <p:nvPr/>
        </p:nvSpPr>
        <p:spPr>
          <a:xfrm>
            <a:off x="1524000" y="838201"/>
            <a:ext cx="9144000" cy="646331"/>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EDAB">
                    <a:lumMod val="75000"/>
                  </a:srgbClr>
                </a:solidFill>
                <a:effectLst/>
                <a:uLnTx/>
                <a:uFillTx/>
                <a:latin typeface="Lato" panose="020F0502020204030203" pitchFamily="34" charset="0"/>
              </a:rPr>
              <a:t>Formal definition – a non-native species that harms people, the environment,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EDAB">
                    <a:lumMod val="75000"/>
                  </a:srgbClr>
                </a:solidFill>
                <a:effectLst/>
                <a:uLnTx/>
                <a:uFillTx/>
                <a:latin typeface="Lato" panose="020F0502020204030203" pitchFamily="34" charset="0"/>
              </a:rPr>
              <a:t>or the economy.</a:t>
            </a:r>
          </a:p>
        </p:txBody>
      </p:sp>
      <p:grpSp>
        <p:nvGrpSpPr>
          <p:cNvPr id="2" name="Group 32"/>
          <p:cNvGrpSpPr>
            <a:grpSpLocks/>
          </p:cNvGrpSpPr>
          <p:nvPr/>
        </p:nvGrpSpPr>
        <p:grpSpPr bwMode="auto">
          <a:xfrm>
            <a:off x="1600200" y="1679575"/>
            <a:ext cx="5867400" cy="4297488"/>
            <a:chOff x="457200" y="1747838"/>
            <a:chExt cx="4495800" cy="3657600"/>
          </a:xfrm>
        </p:grpSpPr>
        <p:pic>
          <p:nvPicPr>
            <p:cNvPr id="21" name="Picture 12" descr="S:\Land Management\Invasive Species Network\Images\StockPhotos\graph w text.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747838"/>
              <a:ext cx="4495799"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9"/>
            <p:cNvSpPr txBox="1">
              <a:spLocks noChangeArrowheads="1"/>
            </p:cNvSpPr>
            <p:nvPr/>
          </p:nvSpPr>
          <p:spPr bwMode="auto">
            <a:xfrm>
              <a:off x="4114799" y="4443413"/>
              <a:ext cx="762000" cy="170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700" b="0" i="0" u="none" strike="noStrike" kern="1200" cap="none" spc="0" normalizeH="0" baseline="0" noProof="0">
                  <a:ln>
                    <a:noFill/>
                  </a:ln>
                  <a:solidFill>
                    <a:srgbClr val="FFE633"/>
                  </a:solidFill>
                  <a:effectLst/>
                  <a:uLnTx/>
                  <a:uFillTx/>
                  <a:latin typeface="Gill Sans MT" pitchFamily="34" charset="0"/>
                  <a:ea typeface="+mn-ea"/>
                  <a:cs typeface="Arial" pitchFamily="34" charset="0"/>
                </a:rPr>
                <a:t>Ellen Jacquert</a:t>
              </a:r>
            </a:p>
          </p:txBody>
        </p:sp>
        <p:pic>
          <p:nvPicPr>
            <p:cNvPr id="24" name="Picture 12" descr="S:\Land Management\Invasive Species Network\Images\StockPhotos\graph w text.bmp"/>
            <p:cNvPicPr>
              <a:picLocks noChangeAspect="1" noChangeArrowheads="1"/>
            </p:cNvPicPr>
            <p:nvPr/>
          </p:nvPicPr>
          <p:blipFill>
            <a:blip r:embed="rId4" cstate="print">
              <a:extLst>
                <a:ext uri="{28A0092B-C50C-407E-A947-70E740481C1C}">
                  <a14:useLocalDpi xmlns:a14="http://schemas.microsoft.com/office/drawing/2010/main" val="0"/>
                </a:ext>
              </a:extLst>
            </a:blip>
            <a:srcRect b="-47716"/>
            <a:stretch>
              <a:fillRect/>
            </a:stretch>
          </p:blipFill>
          <p:spPr bwMode="auto">
            <a:xfrm>
              <a:off x="457200" y="4872038"/>
              <a:ext cx="838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2" descr="S:\Land Management\Invasive Species Network\Images\StockPhotos\graph w text.bmp"/>
            <p:cNvPicPr>
              <a:picLocks noChangeAspect="1" noChangeArrowheads="1"/>
            </p:cNvPicPr>
            <p:nvPr/>
          </p:nvPicPr>
          <p:blipFill>
            <a:blip r:embed="rId5" cstate="print">
              <a:extLst>
                <a:ext uri="{28A0092B-C50C-407E-A947-70E740481C1C}">
                  <a14:useLocalDpi xmlns:a14="http://schemas.microsoft.com/office/drawing/2010/main" val="0"/>
                </a:ext>
              </a:extLst>
            </a:blip>
            <a:srcRect b="-26500"/>
            <a:stretch>
              <a:fillRect/>
            </a:stretch>
          </p:blipFill>
          <p:spPr bwMode="auto">
            <a:xfrm>
              <a:off x="2057400" y="4872038"/>
              <a:ext cx="129539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2" descr="S:\Land Management\Invasive Species Network\Images\StockPhotos\graph w text.bmp"/>
            <p:cNvPicPr>
              <a:picLocks noChangeAspect="1" noChangeArrowheads="1"/>
            </p:cNvPicPr>
            <p:nvPr/>
          </p:nvPicPr>
          <p:blipFill>
            <a:blip r:embed="rId6" cstate="print">
              <a:extLst>
                <a:ext uri="{28A0092B-C50C-407E-A947-70E740481C1C}">
                  <a14:useLocalDpi xmlns:a14="http://schemas.microsoft.com/office/drawing/2010/main" val="0"/>
                </a:ext>
              </a:extLst>
            </a:blip>
            <a:srcRect b="-47716"/>
            <a:stretch>
              <a:fillRect/>
            </a:stretch>
          </p:blipFill>
          <p:spPr bwMode="auto">
            <a:xfrm>
              <a:off x="3276600" y="4872038"/>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2" descr="S:\Land Management\Invasive Species Network\Images\StockPhotos\graph w text.bmp"/>
            <p:cNvPicPr>
              <a:picLocks noChangeAspect="1" noChangeArrowheads="1"/>
            </p:cNvPicPr>
            <p:nvPr/>
          </p:nvPicPr>
          <p:blipFill>
            <a:blip r:embed="rId7" cstate="print">
              <a:extLst>
                <a:ext uri="{28A0092B-C50C-407E-A947-70E740481C1C}">
                  <a14:useLocalDpi xmlns:a14="http://schemas.microsoft.com/office/drawing/2010/main" val="0"/>
                </a:ext>
              </a:extLst>
            </a:blip>
            <a:srcRect b="-47716"/>
            <a:stretch>
              <a:fillRect/>
            </a:stretch>
          </p:blipFill>
          <p:spPr bwMode="auto">
            <a:xfrm>
              <a:off x="1219200" y="4872038"/>
              <a:ext cx="838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 descr="S:\Land Management\Invasive Species Network\Images\StockPhotos\graph w text.b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52800" y="2967038"/>
              <a:ext cx="53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2" descr="S:\Land Management\Invasive Species Network\Images\StockPhotos\graph w text.b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0000" y="2967038"/>
              <a:ext cx="53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2" descr="S:\Land Management\Invasive Species Network\Images\StockPhotos\graph w text.b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67199" y="2967038"/>
              <a:ext cx="53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2" descr="S:\Land Management\Invasive Species Network\Images\StockPhotos\graph w text.b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52800" y="3652837"/>
              <a:ext cx="53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2" descr="S:\Land Management\Invasive Species Network\Images\StockPhotos\graph w text.b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0000" y="3652837"/>
              <a:ext cx="53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2" descr="S:\Land Management\Invasive Species Network\Images\StockPhotos\graph w text.b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67199" y="3652837"/>
              <a:ext cx="53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 name="Picture 34" descr="A tree in a forest&#10;&#10;Description automatically generated">
            <a:extLst>
              <a:ext uri="{FF2B5EF4-FFF2-40B4-BE49-F238E27FC236}">
                <a16:creationId xmlns:a16="http://schemas.microsoft.com/office/drawing/2014/main" id="{C9A382AF-1F0D-4CBF-897F-136E0270438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2222" r="22135"/>
          <a:stretch/>
        </p:blipFill>
        <p:spPr>
          <a:xfrm>
            <a:off x="7688617" y="1752633"/>
            <a:ext cx="3033792" cy="3987071"/>
          </a:xfrm>
          <a:prstGeom prst="rect">
            <a:avLst/>
          </a:prstGeom>
        </p:spPr>
      </p:pic>
      <p:pic>
        <p:nvPicPr>
          <p:cNvPr id="36" name="Picture 35" descr="A green plant in a garden&#10;&#10;Description automatically generated">
            <a:extLst>
              <a:ext uri="{FF2B5EF4-FFF2-40B4-BE49-F238E27FC236}">
                <a16:creationId xmlns:a16="http://schemas.microsoft.com/office/drawing/2014/main" id="{0738632D-2418-44D3-A343-D7F0DFA370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81899" y="1673469"/>
            <a:ext cx="3140509" cy="4187345"/>
          </a:xfrm>
          <a:prstGeom prst="rect">
            <a:avLst/>
          </a:prstGeom>
        </p:spPr>
      </p:pic>
      <p:sp>
        <p:nvSpPr>
          <p:cNvPr id="3" name="Rectangle 16">
            <a:extLst>
              <a:ext uri="{FF2B5EF4-FFF2-40B4-BE49-F238E27FC236}">
                <a16:creationId xmlns:a16="http://schemas.microsoft.com/office/drawing/2014/main" id="{CD06BEDD-9216-4996-911D-2D64813D9EC7}"/>
              </a:ext>
            </a:extLst>
          </p:cNvPr>
          <p:cNvSpPr>
            <a:spLocks noChangeArrowheads="1"/>
          </p:cNvSpPr>
          <p:nvPr/>
        </p:nvSpPr>
        <p:spPr bwMode="auto">
          <a:xfrm>
            <a:off x="7848600" y="5465050"/>
            <a:ext cx="601810" cy="307777"/>
          </a:xfrm>
          <a:prstGeom prst="rect">
            <a:avLst/>
          </a:prstGeom>
          <a:noFill/>
          <a:ln w="9525">
            <a:noFill/>
            <a:miter lim="800000"/>
            <a:headEnd/>
            <a:tailEnd/>
          </a:ln>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E633"/>
                </a:solidFill>
                <a:effectLst/>
                <a:uLnTx/>
                <a:uFillTx/>
                <a:latin typeface="Gill Sans MT"/>
                <a:ea typeface="+mn-ea"/>
                <a:cs typeface="+mn-cs"/>
              </a:rPr>
              <a:t>ISN</a:t>
            </a:r>
          </a:p>
        </p:txBody>
      </p:sp>
    </p:spTree>
    <p:extLst>
      <p:ext uri="{BB962C8B-B14F-4D97-AF65-F5344CB8AC3E}">
        <p14:creationId xmlns:p14="http://schemas.microsoft.com/office/powerpoint/2010/main" val="302827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7BCB6012-8417-4AB7-A56D-BBF3A7C1C0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9040" y="0"/>
            <a:ext cx="5299364" cy="6858000"/>
          </a:xfrm>
          <a:prstGeom prst="rect">
            <a:avLst/>
          </a:prstGeom>
        </p:spPr>
      </p:pic>
      <p:sp>
        <p:nvSpPr>
          <p:cNvPr id="5" name="TextBox 4">
            <a:extLst>
              <a:ext uri="{FF2B5EF4-FFF2-40B4-BE49-F238E27FC236}">
                <a16:creationId xmlns:a16="http://schemas.microsoft.com/office/drawing/2014/main" id="{02ECD285-1597-498B-8A5D-A25564FFFE0F}"/>
              </a:ext>
            </a:extLst>
          </p:cNvPr>
          <p:cNvSpPr txBox="1"/>
          <p:nvPr/>
        </p:nvSpPr>
        <p:spPr>
          <a:xfrm>
            <a:off x="7162801" y="1533832"/>
            <a:ext cx="4596580" cy="4093428"/>
          </a:xfrm>
          <a:prstGeom prst="rect">
            <a:avLst/>
          </a:prstGeom>
          <a:noFill/>
        </p:spPr>
        <p:txBody>
          <a:bodyPr wrap="square" rtlCol="0">
            <a:spAutoFit/>
          </a:bodyPr>
          <a:lstStyle/>
          <a:p>
            <a:r>
              <a:rPr lang="en-US" sz="3600" b="1" dirty="0">
                <a:solidFill>
                  <a:schemeClr val="accent1"/>
                </a:solidFill>
                <a:latin typeface="Oswald" pitchFamily="2" charset="0"/>
              </a:rPr>
              <a:t>Early Detection Species</a:t>
            </a:r>
          </a:p>
          <a:p>
            <a:endParaRPr lang="en-US" sz="3600" b="1" dirty="0">
              <a:solidFill>
                <a:schemeClr val="accent1"/>
              </a:solidFill>
              <a:latin typeface="Oswald" pitchFamily="2" charset="0"/>
            </a:endParaRPr>
          </a:p>
          <a:p>
            <a:r>
              <a:rPr lang="en-US" sz="3600" b="1" dirty="0">
                <a:solidFill>
                  <a:schemeClr val="accent1"/>
                </a:solidFill>
                <a:latin typeface="Oswald" pitchFamily="2" charset="0"/>
              </a:rPr>
              <a:t>Awareness Species</a:t>
            </a:r>
          </a:p>
          <a:p>
            <a:r>
              <a:rPr lang="en-US" sz="3200" dirty="0">
                <a:solidFill>
                  <a:schemeClr val="accent1"/>
                </a:solidFill>
                <a:latin typeface="Impact" panose="020B0806030902050204" pitchFamily="34" charset="0"/>
              </a:rPr>
              <a:t>	</a:t>
            </a:r>
            <a:r>
              <a:rPr lang="en-US" sz="2400" dirty="0">
                <a:solidFill>
                  <a:schemeClr val="accent6"/>
                </a:solidFill>
                <a:latin typeface="Lato" panose="020F0502020204030203" pitchFamily="34" charset="0"/>
              </a:rPr>
              <a:t>Dune</a:t>
            </a:r>
          </a:p>
          <a:p>
            <a:r>
              <a:rPr lang="en-US" sz="2400" dirty="0">
                <a:solidFill>
                  <a:schemeClr val="accent6"/>
                </a:solidFill>
                <a:latin typeface="Lato" panose="020F0502020204030203" pitchFamily="34" charset="0"/>
              </a:rPr>
              <a:t>	Field</a:t>
            </a:r>
          </a:p>
          <a:p>
            <a:r>
              <a:rPr lang="en-US" sz="2400" dirty="0">
                <a:solidFill>
                  <a:schemeClr val="accent6"/>
                </a:solidFill>
                <a:latin typeface="Lato" panose="020F0502020204030203" pitchFamily="34" charset="0"/>
              </a:rPr>
              <a:t>	Forest</a:t>
            </a:r>
          </a:p>
          <a:p>
            <a:r>
              <a:rPr lang="en-US" sz="2400" dirty="0">
                <a:solidFill>
                  <a:schemeClr val="accent6"/>
                </a:solidFill>
                <a:latin typeface="Lato" panose="020F0502020204030203" pitchFamily="34" charset="0"/>
              </a:rPr>
              <a:t>	Wetland/Riparian</a:t>
            </a:r>
          </a:p>
          <a:p>
            <a:r>
              <a:rPr lang="en-US" sz="2400" dirty="0">
                <a:solidFill>
                  <a:schemeClr val="accent6"/>
                </a:solidFill>
                <a:latin typeface="Lato" panose="020F0502020204030203" pitchFamily="34" charset="0"/>
              </a:rPr>
              <a:t>	Ornamental</a:t>
            </a:r>
          </a:p>
          <a:p>
            <a:pPr algn="ctr"/>
            <a:endParaRPr lang="en-US" sz="2400" dirty="0">
              <a:solidFill>
                <a:schemeClr val="accent1"/>
              </a:solidFill>
              <a:latin typeface="Impact" panose="020B080603090205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r>
              <a:rPr lang="en-US" sz="4800" b="1" dirty="0">
                <a:solidFill>
                  <a:schemeClr val="accent1"/>
                </a:solidFill>
                <a:latin typeface="Oswald" pitchFamily="2" charset="0"/>
              </a:rPr>
              <a:t>Current Programs</a:t>
            </a:r>
          </a:p>
        </p:txBody>
      </p:sp>
      <p:sp>
        <p:nvSpPr>
          <p:cNvPr id="3" name="Content Placeholder 2"/>
          <p:cNvSpPr>
            <a:spLocks noGrp="1"/>
          </p:cNvSpPr>
          <p:nvPr>
            <p:ph idx="1"/>
          </p:nvPr>
        </p:nvSpPr>
        <p:spPr>
          <a:xfrm>
            <a:off x="457200" y="1024596"/>
            <a:ext cx="10287000" cy="5757204"/>
          </a:xfrm>
        </p:spPr>
        <p:txBody>
          <a:bodyPr>
            <a:normAutofit/>
          </a:bodyPr>
          <a:lstStyle/>
          <a:p>
            <a:r>
              <a:rPr lang="en-US" sz="2800" dirty="0">
                <a:solidFill>
                  <a:schemeClr val="accent4"/>
                </a:solidFill>
                <a:latin typeface="Rochester" panose="02000504000000020002" pitchFamily="2" charset="0"/>
              </a:rPr>
              <a:t>Go Beyond Beauty</a:t>
            </a:r>
            <a:r>
              <a:rPr lang="en-US" sz="2400" dirty="0">
                <a:solidFill>
                  <a:schemeClr val="accent6"/>
                </a:solidFill>
                <a:latin typeface="Lato" panose="020F0502020204030203" pitchFamily="34" charset="0"/>
              </a:rPr>
              <a:t>—</a:t>
            </a:r>
            <a:r>
              <a:rPr lang="en-US" sz="2000" dirty="0">
                <a:solidFill>
                  <a:schemeClr val="accent6"/>
                </a:solidFill>
                <a:latin typeface="Lato" panose="020F0502020204030203" pitchFamily="34" charset="0"/>
              </a:rPr>
              <a:t>a voluntary program to remove invasive ornamentals from local nurseries’ and landscapers’ inventories</a:t>
            </a:r>
            <a:br>
              <a:rPr lang="en-US" sz="2000" dirty="0">
                <a:solidFill>
                  <a:schemeClr val="accent6"/>
                </a:solidFill>
                <a:latin typeface="Lato" panose="020F0502020204030203" pitchFamily="34" charset="0"/>
              </a:rPr>
            </a:br>
            <a:endParaRPr lang="en-US" sz="2000" dirty="0">
              <a:solidFill>
                <a:schemeClr val="accent6"/>
              </a:solidFill>
              <a:latin typeface="Lato" panose="020F0502020204030203" pitchFamily="34" charset="0"/>
            </a:endParaRPr>
          </a:p>
          <a:p>
            <a:r>
              <a:rPr lang="en-US" sz="2400" dirty="0">
                <a:solidFill>
                  <a:schemeClr val="accent6"/>
                </a:solidFill>
                <a:latin typeface="Lato" panose="020F0502020204030203" pitchFamily="34" charset="0"/>
              </a:rPr>
              <a:t>Workbees—</a:t>
            </a:r>
            <a:r>
              <a:rPr lang="en-US" sz="2000" dirty="0">
                <a:solidFill>
                  <a:schemeClr val="accent6"/>
                </a:solidFill>
                <a:latin typeface="Lato" panose="020F0502020204030203" pitchFamily="34" charset="0"/>
              </a:rPr>
              <a:t>focused on garlic mustard, baby’s breath, shrubs</a:t>
            </a:r>
            <a:br>
              <a:rPr lang="en-US" sz="2000" dirty="0">
                <a:solidFill>
                  <a:schemeClr val="accent6"/>
                </a:solidFill>
                <a:latin typeface="Lato" panose="020F0502020204030203" pitchFamily="34" charset="0"/>
              </a:rPr>
            </a:br>
            <a:endParaRPr lang="en-US" sz="2000" dirty="0">
              <a:solidFill>
                <a:schemeClr val="accent6"/>
              </a:solidFill>
              <a:latin typeface="Lato" panose="020F0502020204030203" pitchFamily="34" charset="0"/>
            </a:endParaRPr>
          </a:p>
          <a:p>
            <a:r>
              <a:rPr lang="en-US" sz="2400" dirty="0">
                <a:solidFill>
                  <a:schemeClr val="accent6"/>
                </a:solidFill>
                <a:latin typeface="Lato" panose="020F0502020204030203" pitchFamily="34" charset="0"/>
              </a:rPr>
              <a:t>Control—</a:t>
            </a:r>
            <a:r>
              <a:rPr lang="en-US" sz="2000" dirty="0">
                <a:solidFill>
                  <a:schemeClr val="accent6"/>
                </a:solidFill>
                <a:latin typeface="Lato" panose="020F0502020204030203" pitchFamily="34" charset="0"/>
              </a:rPr>
              <a:t>high-priority species in </a:t>
            </a:r>
            <a:br>
              <a:rPr lang="en-US" sz="2000" dirty="0">
                <a:solidFill>
                  <a:schemeClr val="accent6"/>
                </a:solidFill>
                <a:latin typeface="Lato" panose="020F0502020204030203" pitchFamily="34" charset="0"/>
              </a:rPr>
            </a:br>
            <a:r>
              <a:rPr lang="en-US" sz="2000" dirty="0">
                <a:solidFill>
                  <a:schemeClr val="accent6"/>
                </a:solidFill>
                <a:latin typeface="Lato" panose="020F0502020204030203" pitchFamily="34" charset="0"/>
              </a:rPr>
              <a:t>high-quality habitats</a:t>
            </a:r>
          </a:p>
          <a:p>
            <a:pPr lvl="1"/>
            <a:r>
              <a:rPr lang="en-US" sz="1800" dirty="0">
                <a:solidFill>
                  <a:schemeClr val="accent6"/>
                </a:solidFill>
                <a:latin typeface="Lato" panose="020F0502020204030203" pitchFamily="34" charset="0"/>
              </a:rPr>
              <a:t>Japanese knotweed, Oriental bittersweet, garlic mustard, </a:t>
            </a:r>
            <a:br>
              <a:rPr lang="en-US" sz="1800" dirty="0">
                <a:solidFill>
                  <a:schemeClr val="accent6"/>
                </a:solidFill>
                <a:latin typeface="Lato" panose="020F0502020204030203" pitchFamily="34" charset="0"/>
              </a:rPr>
            </a:br>
            <a:r>
              <a:rPr lang="en-US" sz="1800" dirty="0">
                <a:solidFill>
                  <a:schemeClr val="accent6"/>
                </a:solidFill>
                <a:latin typeface="Lato" panose="020F0502020204030203" pitchFamily="34" charset="0"/>
              </a:rPr>
              <a:t>invasive Phragmites</a:t>
            </a:r>
          </a:p>
          <a:p>
            <a:pPr lvl="1"/>
            <a:r>
              <a:rPr lang="en-US" sz="1800" dirty="0">
                <a:solidFill>
                  <a:schemeClr val="accent6"/>
                </a:solidFill>
                <a:latin typeface="Lato" panose="020F0502020204030203" pitchFamily="34" charset="0"/>
              </a:rPr>
              <a:t>Ornamental invasives</a:t>
            </a:r>
          </a:p>
          <a:p>
            <a:pPr lvl="1"/>
            <a:r>
              <a:rPr lang="en-US" sz="1800" dirty="0">
                <a:solidFill>
                  <a:schemeClr val="accent6"/>
                </a:solidFill>
                <a:latin typeface="Lato" panose="020F0502020204030203" pitchFamily="34" charset="0"/>
              </a:rPr>
              <a:t>Early Detection species</a:t>
            </a:r>
            <a:br>
              <a:rPr lang="en-US" sz="1800" dirty="0">
                <a:solidFill>
                  <a:schemeClr val="accent6"/>
                </a:solidFill>
                <a:latin typeface="Lato" panose="020F0502020204030203" pitchFamily="34" charset="0"/>
              </a:rPr>
            </a:br>
            <a:endParaRPr lang="en-US" sz="1800" dirty="0">
              <a:solidFill>
                <a:schemeClr val="accent6"/>
              </a:solidFill>
              <a:latin typeface="Lato" panose="020F0502020204030203" pitchFamily="34" charset="0"/>
            </a:endParaRPr>
          </a:p>
          <a:p>
            <a:r>
              <a:rPr lang="en-US" sz="2400" dirty="0">
                <a:solidFill>
                  <a:schemeClr val="accent6"/>
                </a:solidFill>
                <a:latin typeface="Lato" panose="020F0502020204030203" pitchFamily="34" charset="0"/>
              </a:rPr>
              <a:t>Outreach—</a:t>
            </a:r>
            <a:r>
              <a:rPr lang="en-US" sz="2000" dirty="0">
                <a:solidFill>
                  <a:schemeClr val="accent6"/>
                </a:solidFill>
                <a:latin typeface="Lato" panose="020F0502020204030203" pitchFamily="34" charset="0"/>
              </a:rPr>
              <a:t>presentations, workshops, resources</a:t>
            </a:r>
            <a:r>
              <a:rPr lang="en-US" sz="2400" dirty="0">
                <a:solidFill>
                  <a:schemeClr val="accent6"/>
                </a:solidFill>
                <a:latin typeface="Lato" panose="020F0502020204030203" pitchFamily="34" charset="0"/>
              </a:rPr>
              <a:t> </a:t>
            </a:r>
          </a:p>
          <a:p>
            <a:pPr lvl="1"/>
            <a:r>
              <a:rPr lang="en-US" sz="1800" dirty="0">
                <a:solidFill>
                  <a:schemeClr val="accent6"/>
                </a:solidFill>
                <a:latin typeface="Lato" panose="020F0502020204030203" pitchFamily="34" charset="0"/>
              </a:rPr>
              <a:t>Value of habitat, threat of invasives</a:t>
            </a:r>
          </a:p>
          <a:p>
            <a:pPr lvl="1"/>
            <a:r>
              <a:rPr lang="en-US" sz="1800" dirty="0">
                <a:solidFill>
                  <a:schemeClr val="accent6"/>
                </a:solidFill>
                <a:latin typeface="Lato" panose="020F0502020204030203" pitchFamily="34" charset="0"/>
              </a:rPr>
              <a:t>Empower average people to care &amp; make a difference</a:t>
            </a:r>
          </a:p>
          <a:p>
            <a:pPr lvl="1"/>
            <a:r>
              <a:rPr lang="en-US" sz="1800" dirty="0">
                <a:solidFill>
                  <a:schemeClr val="accent6"/>
                </a:solidFill>
                <a:latin typeface="Lato" panose="020F0502020204030203" pitchFamily="34" charset="0"/>
              </a:rPr>
              <a:t>Need resources?  Ask!</a:t>
            </a:r>
          </a:p>
        </p:txBody>
      </p:sp>
      <p:pic>
        <p:nvPicPr>
          <p:cNvPr id="5" name="Picture 19" descr="S:\Land Management\Invasive Species Network\Top 20\Alternative brochure\GTCD_7x5_InvasSepcBro_gtcd update Folder\sample pages cov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5492" y="4342916"/>
            <a:ext cx="3183752" cy="22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449" t="11383" r="16669" b="6250"/>
          <a:stretch/>
        </p:blipFill>
        <p:spPr bwMode="auto">
          <a:xfrm>
            <a:off x="8847524" y="1797850"/>
            <a:ext cx="3183752" cy="227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8015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B16B1-F5F6-4A40-9956-9C68B86CFA51}"/>
              </a:ext>
            </a:extLst>
          </p:cNvPr>
          <p:cNvSpPr>
            <a:spLocks noGrp="1"/>
          </p:cNvSpPr>
          <p:nvPr>
            <p:ph type="title"/>
          </p:nvPr>
        </p:nvSpPr>
        <p:spPr/>
        <p:txBody>
          <a:bodyPr/>
          <a:lstStyle/>
          <a:p>
            <a:r>
              <a:rPr lang="en-US" b="1" dirty="0">
                <a:solidFill>
                  <a:schemeClr val="accent1"/>
                </a:solidFill>
              </a:rPr>
              <a:t>Thank You!</a:t>
            </a:r>
          </a:p>
        </p:txBody>
      </p:sp>
      <p:sp>
        <p:nvSpPr>
          <p:cNvPr id="3" name="Content Placeholder 2">
            <a:extLst>
              <a:ext uri="{FF2B5EF4-FFF2-40B4-BE49-F238E27FC236}">
                <a16:creationId xmlns:a16="http://schemas.microsoft.com/office/drawing/2014/main" id="{EE0BFF3C-8122-46BB-9623-C828146BCEAE}"/>
              </a:ext>
            </a:extLst>
          </p:cNvPr>
          <p:cNvSpPr>
            <a:spLocks noGrp="1"/>
          </p:cNvSpPr>
          <p:nvPr>
            <p:ph idx="1"/>
          </p:nvPr>
        </p:nvSpPr>
        <p:spPr/>
        <p:txBody>
          <a:bodyPr/>
          <a:lstStyle/>
          <a:p>
            <a:endParaRPr lang="en-US" dirty="0"/>
          </a:p>
          <a:p>
            <a:r>
              <a:rPr lang="en-US" dirty="0"/>
              <a:t>COVID Challenges</a:t>
            </a:r>
            <a:br>
              <a:rPr lang="en-US" dirty="0"/>
            </a:br>
            <a:endParaRPr lang="en-US" dirty="0"/>
          </a:p>
          <a:p>
            <a:r>
              <a:rPr lang="en-US" dirty="0"/>
              <a:t>Funding Challenges</a:t>
            </a:r>
            <a:br>
              <a:rPr lang="en-US" dirty="0"/>
            </a:br>
            <a:endParaRPr lang="en-US" dirty="0"/>
          </a:p>
          <a:p>
            <a:r>
              <a:rPr lang="en-US" dirty="0"/>
              <a:t>Event/volunteering Challenges</a:t>
            </a:r>
          </a:p>
        </p:txBody>
      </p:sp>
      <p:pic>
        <p:nvPicPr>
          <p:cNvPr id="5" name="Picture 4" descr="A close up of a flower&#10;&#10;Description automatically generated">
            <a:extLst>
              <a:ext uri="{FF2B5EF4-FFF2-40B4-BE49-F238E27FC236}">
                <a16:creationId xmlns:a16="http://schemas.microsoft.com/office/drawing/2014/main" id="{1718578D-3D2C-47BE-9B2E-3C3FAC4640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792480"/>
            <a:ext cx="4434840" cy="5913120"/>
          </a:xfrm>
          <a:prstGeom prst="rect">
            <a:avLst/>
          </a:prstGeom>
          <a:effectLst>
            <a:softEdge rad="127000"/>
          </a:effectLst>
        </p:spPr>
      </p:pic>
    </p:spTree>
    <p:extLst>
      <p:ext uri="{BB962C8B-B14F-4D97-AF65-F5344CB8AC3E}">
        <p14:creationId xmlns:p14="http://schemas.microsoft.com/office/powerpoint/2010/main" val="22586185"/>
      </p:ext>
    </p:extLst>
  </p:cSld>
  <p:clrMapOvr>
    <a:masterClrMapping/>
  </p:clrMapOvr>
</p:sld>
</file>

<file path=ppt/theme/theme1.xml><?xml version="1.0" encoding="utf-8"?>
<a:theme xmlns:a="http://schemas.openxmlformats.org/drawingml/2006/main" name="Office Theme">
  <a:themeElements>
    <a:clrScheme name="ISN Colors">
      <a:dk1>
        <a:srgbClr val="FFE633"/>
      </a:dk1>
      <a:lt1>
        <a:srgbClr val="777777"/>
      </a:lt1>
      <a:dk2>
        <a:srgbClr val="6E9EFF"/>
      </a:dk2>
      <a:lt2>
        <a:srgbClr val="D7D7D7"/>
      </a:lt2>
      <a:accent1>
        <a:srgbClr val="6E9EFF"/>
      </a:accent1>
      <a:accent2>
        <a:srgbClr val="579912"/>
      </a:accent2>
      <a:accent3>
        <a:srgbClr val="FFE633"/>
      </a:accent3>
      <a:accent4>
        <a:srgbClr val="B19ACA"/>
      </a:accent4>
      <a:accent5>
        <a:srgbClr val="FF5C00"/>
      </a:accent5>
      <a:accent6>
        <a:srgbClr val="FFEDAB"/>
      </a:accent6>
      <a:hlink>
        <a:srgbClr val="6E9EFF"/>
      </a:hlink>
      <a:folHlink>
        <a:srgbClr val="FF5C00"/>
      </a:folHlink>
    </a:clrScheme>
    <a:fontScheme name="Custom 2">
      <a:majorFont>
        <a:latin typeface="Oswald"/>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ISN">
      <a:dk1>
        <a:srgbClr val="9A9987"/>
      </a:dk1>
      <a:lt1>
        <a:srgbClr val="729A48"/>
      </a:lt1>
      <a:dk2>
        <a:srgbClr val="9A9987"/>
      </a:dk2>
      <a:lt2>
        <a:srgbClr val="EDED8A"/>
      </a:lt2>
      <a:accent1>
        <a:srgbClr val="7290C9"/>
      </a:accent1>
      <a:accent2>
        <a:srgbClr val="FFC000"/>
      </a:accent2>
      <a:accent3>
        <a:srgbClr val="729A48"/>
      </a:accent3>
      <a:accent4>
        <a:srgbClr val="9A9987"/>
      </a:accent4>
      <a:accent5>
        <a:srgbClr val="7290C9"/>
      </a:accent5>
      <a:accent6>
        <a:srgbClr val="FFC000"/>
      </a:accent6>
      <a:hlink>
        <a:srgbClr val="729A48"/>
      </a:hlink>
      <a:folHlink>
        <a:srgbClr val="9A9987"/>
      </a:folHlink>
    </a:clrScheme>
    <a:fontScheme name="ISN Fonts">
      <a:majorFont>
        <a:latin typeface="Victor"/>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1576</Words>
  <Application>Microsoft Office PowerPoint</Application>
  <PresentationFormat>Widescreen</PresentationFormat>
  <Paragraphs>266</Paragraphs>
  <Slides>36</Slides>
  <Notes>14</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36</vt:i4>
      </vt:variant>
    </vt:vector>
  </HeadingPairs>
  <TitlesOfParts>
    <vt:vector size="51" baseType="lpstr">
      <vt:lpstr>Arial</vt:lpstr>
      <vt:lpstr>Calibri</vt:lpstr>
      <vt:lpstr>Calibri Light</vt:lpstr>
      <vt:lpstr>Gill Sans MT</vt:lpstr>
      <vt:lpstr>Impact</vt:lpstr>
      <vt:lpstr>Lato</vt:lpstr>
      <vt:lpstr>Oswald</vt:lpstr>
      <vt:lpstr>Oswald SemiBold</vt:lpstr>
      <vt:lpstr>Rochester</vt:lpstr>
      <vt:lpstr>Victor</vt:lpstr>
      <vt:lpstr>Wingdings</vt:lpstr>
      <vt:lpstr>Office Theme</vt:lpstr>
      <vt:lpstr>1_Office Theme</vt:lpstr>
      <vt:lpstr>2_Office Theme</vt:lpstr>
      <vt:lpstr>3_Office Theme</vt:lpstr>
      <vt:lpstr>PowerPoint Presentation</vt:lpstr>
      <vt:lpstr>ISN Staff</vt:lpstr>
      <vt:lpstr>PowerPoint Presentation</vt:lpstr>
      <vt:lpstr>ISN Goals</vt:lpstr>
      <vt:lpstr>PowerPoint Presentation</vt:lpstr>
      <vt:lpstr>PowerPoint Presentation</vt:lpstr>
      <vt:lpstr>PowerPoint Presentation</vt:lpstr>
      <vt:lpstr>Current Programs</vt:lpstr>
      <vt:lpstr>Thank You!</vt:lpstr>
      <vt:lpstr>Steering Committee Updates</vt:lpstr>
      <vt:lpstr>PowerPoint Presentation</vt:lpstr>
      <vt:lpstr>2020 Outreach</vt:lpstr>
      <vt:lpstr>PowerPoint Presentation</vt:lpstr>
      <vt:lpstr>Looking Ahead…What’s Next?</vt:lpstr>
      <vt:lpstr>PowerPoint Presentation</vt:lpstr>
      <vt:lpstr>Restoration 2020</vt:lpstr>
      <vt:lpstr>Bootbrush Stations</vt:lpstr>
      <vt:lpstr>“Field” Season 2020</vt:lpstr>
      <vt:lpstr>HWA Update</vt:lpstr>
      <vt:lpstr>PowerPoint Presentation</vt:lpstr>
      <vt:lpstr>THE 2019 CLUB…</vt:lpstr>
      <vt:lpstr>IS JOINED BY…</vt:lpstr>
      <vt:lpstr>PowerPoint Presentation</vt:lpstr>
      <vt:lpstr>BREAK!</vt:lpstr>
      <vt:lpstr>Goldencreeper (Thladiantha dubia)</vt:lpstr>
      <vt:lpstr>Mile-a-minute weed (Persicaria perfoliata)</vt:lpstr>
      <vt:lpstr>Chinese silvergrass (Miscanthus sinensis)</vt:lpstr>
      <vt:lpstr>Starry Stonewort (Nitellopsis obtusa)</vt:lpstr>
      <vt:lpstr>MISIN www.MISIN.msu.edu</vt:lpstr>
      <vt:lpstr>Resources Reminder</vt:lpstr>
      <vt:lpstr>BREAK!</vt:lpstr>
      <vt:lpstr>Grants Update Current Grants</vt:lpstr>
      <vt:lpstr>Upcoming Grants</vt:lpstr>
      <vt:lpstr>State-wide &amp; Regional Updates</vt:lpstr>
      <vt:lpstr>Partner Updates!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Grzesiak</dc:creator>
  <cp:lastModifiedBy>Fields Ratliff</cp:lastModifiedBy>
  <cp:revision>14</cp:revision>
  <dcterms:created xsi:type="dcterms:W3CDTF">2020-11-12T02:56:43Z</dcterms:created>
  <dcterms:modified xsi:type="dcterms:W3CDTF">2020-11-17T17:10:06Z</dcterms:modified>
</cp:coreProperties>
</file>